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1" r:id="rId6"/>
    <p:sldId id="262" r:id="rId7"/>
    <p:sldId id="263" r:id="rId8"/>
    <p:sldId id="264" r:id="rId9"/>
    <p:sldId id="265" r:id="rId10"/>
    <p:sldId id="266" r:id="rId11"/>
    <p:sldId id="267" r:id="rId12"/>
    <p:sldId id="268" r:id="rId13"/>
    <p:sldId id="269" r:id="rId14"/>
    <p:sldId id="271"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76" d="100"/>
          <a:sy n="76" d="100"/>
        </p:scale>
        <p:origin x="306" y="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28AFFAB-8883-4C2D-9B62-DBB5F1EF9C0D}" type="datetimeFigureOut">
              <a:rPr lang="en-US" smtClean="0"/>
              <a:t>5/18/2020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18588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8AFFAB-8883-4C2D-9B62-DBB5F1EF9C0D}" type="datetimeFigureOut">
              <a:rPr lang="en-US" smtClean="0"/>
              <a:t>5/18/2020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1485485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8AFFAB-8883-4C2D-9B62-DBB5F1EF9C0D}" type="datetimeFigureOut">
              <a:rPr lang="en-US" smtClean="0"/>
              <a:t>5/18/2020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3299045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28AFFAB-8883-4C2D-9B62-DBB5F1EF9C0D}" type="datetimeFigureOut">
              <a:rPr lang="en-US" smtClean="0"/>
              <a:t>5/18/2020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1569873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28AFFAB-8883-4C2D-9B62-DBB5F1EF9C0D}" type="datetimeFigureOut">
              <a:rPr lang="en-US" smtClean="0"/>
              <a:t>5/18/2020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161948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28AFFAB-8883-4C2D-9B62-DBB5F1EF9C0D}" type="datetimeFigureOut">
              <a:rPr lang="en-US" smtClean="0"/>
              <a:t>5/18/2020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439828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8AFFAB-8883-4C2D-9B62-DBB5F1EF9C0D}" type="datetimeFigureOut">
              <a:rPr lang="en-US" smtClean="0"/>
              <a:t>5/18/2020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630386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28AFFAB-8883-4C2D-9B62-DBB5F1EF9C0D}" type="datetimeFigureOut">
              <a:rPr lang="en-US" smtClean="0"/>
              <a:t>5/18/2020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98124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28AFFAB-8883-4C2D-9B62-DBB5F1EF9C0D}" type="datetimeFigureOut">
              <a:rPr lang="en-US" smtClean="0"/>
              <a:t>5/18/2020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282766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8AFFAB-8883-4C2D-9B62-DBB5F1EF9C0D}" type="datetimeFigureOut">
              <a:rPr lang="en-US" smtClean="0"/>
              <a:t>5/18/2020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376045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8AFFAB-8883-4C2D-9B62-DBB5F1EF9C0D}" type="datetimeFigureOut">
              <a:rPr lang="en-US" smtClean="0"/>
              <a:t>5/18/2020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7BA7FD-C20B-44CD-BF66-E25D447A9327}" type="slidenum">
              <a:rPr lang="en-US" smtClean="0"/>
              <a:t>‹#›</a:t>
            </a:fld>
            <a:endParaRPr lang="en-US"/>
          </a:p>
        </p:txBody>
      </p:sp>
    </p:spTree>
    <p:extLst>
      <p:ext uri="{BB962C8B-B14F-4D97-AF65-F5344CB8AC3E}">
        <p14:creationId xmlns:p14="http://schemas.microsoft.com/office/powerpoint/2010/main" val="1539619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8AFFAB-8883-4C2D-9B62-DBB5F1EF9C0D}" type="datetimeFigureOut">
              <a:rPr lang="en-US" smtClean="0"/>
              <a:t>5/18/2020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7BA7FD-C20B-44CD-BF66-E25D447A9327}" type="slidenum">
              <a:rPr lang="en-US" smtClean="0"/>
              <a:t>‹#›</a:t>
            </a:fld>
            <a:endParaRPr lang="en-US"/>
          </a:p>
        </p:txBody>
      </p:sp>
    </p:spTree>
    <p:extLst>
      <p:ext uri="{BB962C8B-B14F-4D97-AF65-F5344CB8AC3E}">
        <p14:creationId xmlns:p14="http://schemas.microsoft.com/office/powerpoint/2010/main" val="2214143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diena.lt/naujienos/nuomones/nuomones/covid-19-ir-gamta-vilties-ziezirba-ar-atokvepis-pries-paskutini-smugi-960192" TargetMode="External"/><Relationship Id="rId3" Type="http://schemas.openxmlformats.org/officeDocument/2006/relationships/hyperlink" Target="https://tv.lrytas.lt/zinios/augintinis/2020/04/22/news/del-koronaviruso-sparciai-atsigauna-laukine-gamta-to-nebuvo-jau-20-metu-14585619/?fbclid=IwAR1JofEj62b5rboovnQ72hPVe6UNONpYCYLffDyi_2yWtE0HxvWg1ga9jQM" TargetMode="External"/><Relationship Id="rId7" Type="http://schemas.openxmlformats.org/officeDocument/2006/relationships/hyperlink" Target="https://www.cnbc.com/2020/04/10/coronavirus-empty-streets-around-the-world-are-attracting-wildlife.html" TargetMode="External"/><Relationship Id="rId2" Type="http://schemas.openxmlformats.org/officeDocument/2006/relationships/hyperlink" Target="https://www.lrt.lt/naujienos/mokslas-ir-it/11/1153636/koronaviruso-pasekmes-ne-vien-blogos-sumazejusi-oro-tarsa-gali-isgelbeti-tukstancius-gyvybiu" TargetMode="External"/><Relationship Id="rId1" Type="http://schemas.openxmlformats.org/officeDocument/2006/relationships/slideLayout" Target="../slideLayouts/slideLayout2.xml"/><Relationship Id="rId6" Type="http://schemas.openxmlformats.org/officeDocument/2006/relationships/hyperlink" Target="https://www.delfi.lt/video/uzsienis/anksciau-ir-dabar-paviesintuose-vaizduose-is-venecijos-teigiamas-karantino-efektas.d?id=83813987" TargetMode="External"/><Relationship Id="rId5" Type="http://schemas.openxmlformats.org/officeDocument/2006/relationships/hyperlink" Target="https://www.lrytas.lt/gamta/zeme/2020/03/18/news/planeta-atsigauna-i-italijos-uostus-grizo-delfinai-venecijos-kanaluose-neregeti-pokyciai-14083124/?fbclid=IwAR15ZDBWUg06dJgstWAq6zHXbce8VOZceoq0CEV5pBfAy7VgOfboHaLdDY0" TargetMode="External"/><Relationship Id="rId4" Type="http://schemas.openxmlformats.org/officeDocument/2006/relationships/hyperlink" Target="https://www.delfi.lt/news/daily/world/nelikus-turistu-atsigauna-tailando-papludimiai.d?id=84076207&amp;fbclid=IwAR3tVqu4BkFWIy2NPBpCGn2vQpPmvB9C9Ws3C-z1afs0kLdFCtfU2wfpJ_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C475749F-F487-4EFB-ABC7-C1359590EB7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8339ACEF-2C2B-4713-A9AE-B0E1FFCED972}"/>
              </a:ext>
            </a:extLst>
          </p:cNvPr>
          <p:cNvSpPr>
            <a:spLocks noGrp="1"/>
          </p:cNvSpPr>
          <p:nvPr>
            <p:ph type="ctrTitle"/>
          </p:nvPr>
        </p:nvSpPr>
        <p:spPr>
          <a:xfrm>
            <a:off x="7539066" y="3001684"/>
            <a:ext cx="4515147" cy="1529232"/>
          </a:xfrm>
        </p:spPr>
        <p:txBody>
          <a:bodyPr vert="horz" lIns="91440" tIns="45720" rIns="91440" bIns="45720" rtlCol="0">
            <a:normAutofit/>
          </a:bodyPr>
          <a:lstStyle/>
          <a:p>
            <a:r>
              <a:rPr lang="en-US" sz="4800" b="1" dirty="0" err="1"/>
              <a:t>Gamta</a:t>
            </a:r>
            <a:r>
              <a:rPr lang="en-US" sz="4800" b="1" dirty="0"/>
              <a:t> </a:t>
            </a:r>
            <a:r>
              <a:rPr lang="en-US" sz="4800" b="1" dirty="0" err="1"/>
              <a:t>atsigauna</a:t>
            </a:r>
            <a:r>
              <a:rPr lang="en-US" sz="4800" b="1" dirty="0"/>
              <a:t> </a:t>
            </a:r>
            <a:r>
              <a:rPr lang="en-US" sz="4800" b="1" dirty="0" err="1"/>
              <a:t>karantino</a:t>
            </a:r>
            <a:r>
              <a:rPr lang="en-US" sz="4800" b="1" dirty="0"/>
              <a:t> </a:t>
            </a:r>
            <a:r>
              <a:rPr lang="en-US" sz="4800" b="1" dirty="0" err="1"/>
              <a:t>metu</a:t>
            </a:r>
            <a:endParaRPr lang="en-US" sz="4800" b="1" dirty="0"/>
          </a:p>
        </p:txBody>
      </p:sp>
      <p:pic>
        <p:nvPicPr>
          <p:cNvPr id="17" name="Picture 16" descr="A large body of water&#10;&#10;Description automatically generated">
            <a:extLst>
              <a:ext uri="{FF2B5EF4-FFF2-40B4-BE49-F238E27FC236}">
                <a16:creationId xmlns:a16="http://schemas.microsoft.com/office/drawing/2014/main" id="{CA5C7E33-BBD2-4899-BC63-02E7C479CF6D}"/>
              </a:ext>
            </a:extLst>
          </p:cNvPr>
          <p:cNvPicPr>
            <a:picLocks noChangeAspect="1"/>
          </p:cNvPicPr>
          <p:nvPr/>
        </p:nvPicPr>
        <p:blipFill rotWithShape="1">
          <a:blip r:embed="rId2"/>
          <a:srcRect l="7479" r="10408" b="-1"/>
          <a:stretch/>
        </p:blipFill>
        <p:spPr>
          <a:xfrm>
            <a:off x="-2192" y="10"/>
            <a:ext cx="8436340" cy="6857990"/>
          </a:xfrm>
          <a:custGeom>
            <a:avLst/>
            <a:gdLst/>
            <a:ahLst/>
            <a:cxnLst/>
            <a:rect l="l" t="t" r="r" b="b"/>
            <a:pathLst>
              <a:path w="8436340" h="6858000">
                <a:moveTo>
                  <a:pt x="6950358" y="3911316"/>
                </a:moveTo>
                <a:lnTo>
                  <a:pt x="6950358" y="3925503"/>
                </a:lnTo>
                <a:lnTo>
                  <a:pt x="6948404" y="3918409"/>
                </a:lnTo>
                <a:close/>
                <a:moveTo>
                  <a:pt x="890899" y="2071857"/>
                </a:moveTo>
                <a:cubicBezTo>
                  <a:pt x="890899" y="2071857"/>
                  <a:pt x="890899" y="2071857"/>
                  <a:pt x="4934362" y="2071857"/>
                </a:cubicBezTo>
                <a:cubicBezTo>
                  <a:pt x="5187625" y="2071857"/>
                  <a:pt x="5432153" y="2211072"/>
                  <a:pt x="5554418" y="2437296"/>
                </a:cubicBezTo>
                <a:cubicBezTo>
                  <a:pt x="5554418" y="2437296"/>
                  <a:pt x="5554418" y="2437296"/>
                  <a:pt x="7580515" y="5926372"/>
                </a:cubicBezTo>
                <a:cubicBezTo>
                  <a:pt x="7711513" y="6143896"/>
                  <a:pt x="7711513" y="6422327"/>
                  <a:pt x="7580515" y="6639850"/>
                </a:cubicBezTo>
                <a:cubicBezTo>
                  <a:pt x="7580515" y="6639850"/>
                  <a:pt x="7580515" y="6639850"/>
                  <a:pt x="7473670" y="6823844"/>
                </a:cubicBezTo>
                <a:lnTo>
                  <a:pt x="7453836" y="6858000"/>
                </a:lnTo>
                <a:lnTo>
                  <a:pt x="0" y="6858000"/>
                </a:lnTo>
                <a:lnTo>
                  <a:pt x="0" y="2890622"/>
                </a:lnTo>
                <a:lnTo>
                  <a:pt x="78831" y="2754282"/>
                </a:lnTo>
                <a:cubicBezTo>
                  <a:pt x="137995" y="2651956"/>
                  <a:pt x="199068" y="2546330"/>
                  <a:pt x="262110" y="2437296"/>
                </a:cubicBezTo>
                <a:cubicBezTo>
                  <a:pt x="393108" y="2211072"/>
                  <a:pt x="628904" y="2071857"/>
                  <a:pt x="890899" y="2071857"/>
                </a:cubicBezTo>
                <a:close/>
                <a:moveTo>
                  <a:pt x="6355444" y="753840"/>
                </a:moveTo>
                <a:cubicBezTo>
                  <a:pt x="6355444" y="753840"/>
                  <a:pt x="6355444" y="753840"/>
                  <a:pt x="7595013" y="753840"/>
                </a:cubicBezTo>
                <a:cubicBezTo>
                  <a:pt x="7672653" y="753840"/>
                  <a:pt x="7747616" y="796518"/>
                  <a:pt x="7785098" y="865869"/>
                </a:cubicBezTo>
                <a:cubicBezTo>
                  <a:pt x="7785098" y="865869"/>
                  <a:pt x="7785098" y="865869"/>
                  <a:pt x="8406222" y="1935484"/>
                </a:cubicBezTo>
                <a:cubicBezTo>
                  <a:pt x="8446380" y="2002169"/>
                  <a:pt x="8446380" y="2087523"/>
                  <a:pt x="8406222" y="2154207"/>
                </a:cubicBezTo>
                <a:cubicBezTo>
                  <a:pt x="8406222" y="2154207"/>
                  <a:pt x="8406222" y="2154207"/>
                  <a:pt x="7785098" y="3223823"/>
                </a:cubicBezTo>
                <a:cubicBezTo>
                  <a:pt x="7747616" y="3293174"/>
                  <a:pt x="7672653" y="3335852"/>
                  <a:pt x="7595013" y="3335852"/>
                </a:cubicBezTo>
                <a:cubicBezTo>
                  <a:pt x="7595013" y="3335852"/>
                  <a:pt x="7595013" y="3335852"/>
                  <a:pt x="6355444" y="3335852"/>
                </a:cubicBezTo>
                <a:cubicBezTo>
                  <a:pt x="6275127" y="3335852"/>
                  <a:pt x="6202841" y="3293174"/>
                  <a:pt x="6162682" y="3223823"/>
                </a:cubicBezTo>
                <a:cubicBezTo>
                  <a:pt x="6162682" y="3223823"/>
                  <a:pt x="6162682" y="3223823"/>
                  <a:pt x="5544237" y="2154207"/>
                </a:cubicBezTo>
                <a:cubicBezTo>
                  <a:pt x="5504078" y="2087523"/>
                  <a:pt x="5504078" y="2002169"/>
                  <a:pt x="5544237" y="1935484"/>
                </a:cubicBezTo>
                <a:cubicBezTo>
                  <a:pt x="5544237" y="1935484"/>
                  <a:pt x="5544237" y="1935484"/>
                  <a:pt x="6162682" y="865869"/>
                </a:cubicBezTo>
                <a:cubicBezTo>
                  <a:pt x="6202841" y="796518"/>
                  <a:pt x="6275127" y="753840"/>
                  <a:pt x="6355444" y="753840"/>
                </a:cubicBezTo>
                <a:close/>
                <a:moveTo>
                  <a:pt x="0" y="0"/>
                </a:moveTo>
                <a:lnTo>
                  <a:pt x="6535339" y="0"/>
                </a:lnTo>
                <a:lnTo>
                  <a:pt x="6421432" y="196155"/>
                </a:lnTo>
                <a:cubicBezTo>
                  <a:pt x="6196056" y="584267"/>
                  <a:pt x="5928944" y="1044253"/>
                  <a:pt x="5612367" y="1589421"/>
                </a:cubicBezTo>
                <a:cubicBezTo>
                  <a:pt x="5490102" y="1815646"/>
                  <a:pt x="5245573" y="1954861"/>
                  <a:pt x="4992310" y="1954861"/>
                </a:cubicBezTo>
                <a:cubicBezTo>
                  <a:pt x="4992310" y="1954861"/>
                  <a:pt x="4992310" y="1954861"/>
                  <a:pt x="948847" y="1954861"/>
                </a:cubicBezTo>
                <a:cubicBezTo>
                  <a:pt x="686852" y="1954861"/>
                  <a:pt x="451057" y="1815646"/>
                  <a:pt x="320058" y="1589421"/>
                </a:cubicBezTo>
                <a:cubicBezTo>
                  <a:pt x="320058" y="1589421"/>
                  <a:pt x="320058" y="1589421"/>
                  <a:pt x="4048" y="1042874"/>
                </a:cubicBezTo>
                <a:lnTo>
                  <a:pt x="0" y="1035874"/>
                </a:lnTo>
                <a:close/>
              </a:path>
            </a:pathLst>
          </a:custGeom>
        </p:spPr>
      </p:pic>
      <p:sp>
        <p:nvSpPr>
          <p:cNvPr id="18" name="Rectangle 17">
            <a:extLst>
              <a:ext uri="{FF2B5EF4-FFF2-40B4-BE49-F238E27FC236}">
                <a16:creationId xmlns:a16="http://schemas.microsoft.com/office/drawing/2014/main" id="{2DEBD232-401C-47CA-BC9D-541FB2C3CDA8}"/>
              </a:ext>
            </a:extLst>
          </p:cNvPr>
          <p:cNvSpPr/>
          <p:nvPr/>
        </p:nvSpPr>
        <p:spPr>
          <a:xfrm>
            <a:off x="7252569" y="4718953"/>
            <a:ext cx="4801644" cy="2139047"/>
          </a:xfrm>
          <a:prstGeom prst="rect">
            <a:avLst/>
          </a:prstGeom>
        </p:spPr>
        <p:txBody>
          <a:bodyPr wrap="square">
            <a:spAutoFit/>
          </a:bodyPr>
          <a:lstStyle/>
          <a:p>
            <a:pPr>
              <a:spcAft>
                <a:spcPts val="600"/>
              </a:spcAft>
            </a:pPr>
            <a:r>
              <a:rPr lang="en-US" b="1" dirty="0" err="1">
                <a:solidFill>
                  <a:schemeClr val="tx1">
                    <a:lumMod val="85000"/>
                    <a:lumOff val="15000"/>
                  </a:schemeClr>
                </a:solidFill>
              </a:rPr>
              <a:t>Pareng</a:t>
            </a:r>
            <a:r>
              <a:rPr lang="lt-LT" b="1" dirty="0">
                <a:solidFill>
                  <a:schemeClr val="tx1">
                    <a:lumMod val="85000"/>
                    <a:lumOff val="15000"/>
                  </a:schemeClr>
                </a:solidFill>
              </a:rPr>
              <a:t>ė:</a:t>
            </a:r>
            <a:r>
              <a:rPr lang="en-US" b="1" dirty="0">
                <a:solidFill>
                  <a:schemeClr val="tx1">
                    <a:lumMod val="85000"/>
                    <a:lumOff val="15000"/>
                  </a:schemeClr>
                </a:solidFill>
              </a:rPr>
              <a:t> </a:t>
            </a:r>
            <a:r>
              <a:rPr lang="lt-LT" b="1" dirty="0">
                <a:solidFill>
                  <a:schemeClr val="tx1">
                    <a:lumMod val="85000"/>
                    <a:lumOff val="15000"/>
                  </a:schemeClr>
                </a:solidFill>
              </a:rPr>
              <a:t> Giedrė Simaitytė</a:t>
            </a:r>
          </a:p>
          <a:p>
            <a:pPr>
              <a:spcAft>
                <a:spcPts val="600"/>
              </a:spcAft>
            </a:pPr>
            <a:r>
              <a:rPr lang="lt-LT" b="1" dirty="0">
                <a:solidFill>
                  <a:schemeClr val="tx1">
                    <a:lumMod val="85000"/>
                    <a:lumOff val="15000"/>
                  </a:schemeClr>
                </a:solidFill>
              </a:rPr>
              <a:t>                  </a:t>
            </a:r>
            <a:r>
              <a:rPr lang="en-US" b="1" dirty="0">
                <a:solidFill>
                  <a:schemeClr val="tx1">
                    <a:lumMod val="85000"/>
                    <a:lumOff val="15000"/>
                  </a:schemeClr>
                </a:solidFill>
              </a:rPr>
              <a:t>Jonas </a:t>
            </a:r>
            <a:r>
              <a:rPr lang="en-US" b="1" dirty="0" err="1">
                <a:solidFill>
                  <a:schemeClr val="tx1">
                    <a:lumMod val="85000"/>
                    <a:lumOff val="15000"/>
                  </a:schemeClr>
                </a:solidFill>
              </a:rPr>
              <a:t>Mork</a:t>
            </a:r>
            <a:r>
              <a:rPr lang="lt-LT" b="1" dirty="0">
                <a:solidFill>
                  <a:schemeClr val="tx1">
                    <a:lumMod val="85000"/>
                    <a:lumOff val="15000"/>
                  </a:schemeClr>
                </a:solidFill>
              </a:rPr>
              <a:t>ūnas</a:t>
            </a:r>
          </a:p>
          <a:p>
            <a:pPr>
              <a:spcAft>
                <a:spcPts val="600"/>
              </a:spcAft>
            </a:pPr>
            <a:r>
              <a:rPr lang="lt-LT" b="1" dirty="0">
                <a:solidFill>
                  <a:schemeClr val="tx1">
                    <a:lumMod val="85000"/>
                    <a:lumOff val="15000"/>
                  </a:schemeClr>
                </a:solidFill>
              </a:rPr>
              <a:t>                  Stasė Bakaitienė</a:t>
            </a:r>
          </a:p>
          <a:p>
            <a:pPr>
              <a:spcAft>
                <a:spcPts val="600"/>
              </a:spcAft>
            </a:pPr>
            <a:r>
              <a:rPr lang="lt-LT" b="1" dirty="0">
                <a:solidFill>
                  <a:schemeClr val="tx1">
                    <a:lumMod val="85000"/>
                    <a:lumOff val="15000"/>
                  </a:schemeClr>
                </a:solidFill>
              </a:rPr>
              <a:t>                  Nijolė Misiukonienė </a:t>
            </a:r>
          </a:p>
          <a:p>
            <a:pPr algn="r">
              <a:spcAft>
                <a:spcPts val="600"/>
              </a:spcAft>
            </a:pPr>
            <a:r>
              <a:rPr lang="lt-LT" b="1" dirty="0">
                <a:solidFill>
                  <a:schemeClr val="tx1">
                    <a:lumMod val="85000"/>
                    <a:lumOff val="15000"/>
                  </a:schemeClr>
                </a:solidFill>
              </a:rPr>
              <a:t>                                                                  Vilnius </a:t>
            </a:r>
          </a:p>
          <a:p>
            <a:pPr algn="r">
              <a:spcAft>
                <a:spcPts val="600"/>
              </a:spcAft>
            </a:pPr>
            <a:r>
              <a:rPr lang="lt-LT" b="1" dirty="0">
                <a:solidFill>
                  <a:schemeClr val="tx1">
                    <a:lumMod val="85000"/>
                    <a:lumOff val="15000"/>
                  </a:schemeClr>
                </a:solidFill>
              </a:rPr>
              <a:t>                                                                    </a:t>
            </a:r>
            <a:r>
              <a:rPr lang="en-US" b="1" dirty="0">
                <a:solidFill>
                  <a:schemeClr val="tx1">
                    <a:lumMod val="85000"/>
                    <a:lumOff val="15000"/>
                  </a:schemeClr>
                </a:solidFill>
              </a:rPr>
              <a:t>2020</a:t>
            </a:r>
            <a:r>
              <a:rPr lang="lt-LT" b="1" dirty="0">
                <a:solidFill>
                  <a:schemeClr val="tx1">
                    <a:lumMod val="85000"/>
                    <a:lumOff val="15000"/>
                  </a:schemeClr>
                </a:solidFill>
              </a:rPr>
              <a:t> </a:t>
            </a:r>
            <a:endParaRPr lang="en-US" dirty="0"/>
          </a:p>
        </p:txBody>
      </p:sp>
    </p:spTree>
    <p:extLst>
      <p:ext uri="{BB962C8B-B14F-4D97-AF65-F5344CB8AC3E}">
        <p14:creationId xmlns:p14="http://schemas.microsoft.com/office/powerpoint/2010/main" val="19669199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2">
            <a:extLst>
              <a:ext uri="{FF2B5EF4-FFF2-40B4-BE49-F238E27FC236}">
                <a16:creationId xmlns:a16="http://schemas.microsoft.com/office/drawing/2014/main" id="{3E443FD7-A66B-4AA0-872D-B088B9BC5F1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94095" y="851517"/>
            <a:ext cx="5238466" cy="2991416"/>
          </a:xfrm>
        </p:spPr>
        <p:txBody>
          <a:bodyPr vert="horz" lIns="91440" tIns="45720" rIns="91440" bIns="45720" rtlCol="0" anchor="b">
            <a:normAutofit/>
          </a:bodyPr>
          <a:lstStyle/>
          <a:p>
            <a:r>
              <a:rPr lang="en-US" sz="4800" dirty="0" err="1"/>
              <a:t>Koronaviruso</a:t>
            </a:r>
            <a:r>
              <a:rPr lang="en-US" sz="4800" dirty="0"/>
              <a:t> </a:t>
            </a:r>
            <a:r>
              <a:rPr lang="en-US" sz="4800" dirty="0" err="1"/>
              <a:t>pasekmės</a:t>
            </a:r>
            <a:r>
              <a:rPr lang="en-US" sz="4800" dirty="0"/>
              <a:t> ne </a:t>
            </a:r>
            <a:r>
              <a:rPr lang="en-US" sz="4800" dirty="0" err="1"/>
              <a:t>vien</a:t>
            </a:r>
            <a:r>
              <a:rPr lang="en-US" sz="4800" dirty="0"/>
              <a:t> </a:t>
            </a:r>
            <a:r>
              <a:rPr lang="en-US" sz="4800" dirty="0" err="1"/>
              <a:t>blogos</a:t>
            </a:r>
            <a:endParaRPr lang="en-US" sz="4800" dirty="0"/>
          </a:p>
        </p:txBody>
      </p:sp>
      <p:pic>
        <p:nvPicPr>
          <p:cNvPr id="5" name="Content Placeholder 4"/>
          <p:cNvPicPr>
            <a:picLocks noGrp="1" noChangeAspect="1"/>
          </p:cNvPicPr>
          <p:nvPr>
            <p:ph idx="1"/>
          </p:nvPr>
        </p:nvPicPr>
        <p:blipFill rotWithShape="1">
          <a:blip r:embed="rId2"/>
          <a:srcRect t="5998" b="10445"/>
          <a:stretch/>
        </p:blipFill>
        <p:spPr>
          <a:xfrm>
            <a:off x="5510369" y="851517"/>
            <a:ext cx="6184807" cy="5154967"/>
          </a:xfrm>
          <a:custGeom>
            <a:avLst/>
            <a:gdLst/>
            <a:ahLst/>
            <a:cxnLst/>
            <a:rect l="l" t="t" r="r" b="b"/>
            <a:pathLst>
              <a:path w="5846002" h="4872577">
                <a:moveTo>
                  <a:pt x="343285" y="2953992"/>
                </a:moveTo>
                <a:cubicBezTo>
                  <a:pt x="343285" y="2953992"/>
                  <a:pt x="343285" y="2953992"/>
                  <a:pt x="849063" y="2953992"/>
                </a:cubicBezTo>
                <a:cubicBezTo>
                  <a:pt x="880743" y="2953992"/>
                  <a:pt x="911330" y="2971406"/>
                  <a:pt x="926624" y="2999703"/>
                </a:cubicBezTo>
                <a:cubicBezTo>
                  <a:pt x="926624" y="2999703"/>
                  <a:pt x="926624" y="2999703"/>
                  <a:pt x="1180059" y="3436136"/>
                </a:cubicBezTo>
                <a:cubicBezTo>
                  <a:pt x="1196445" y="3463345"/>
                  <a:pt x="1196445" y="3498172"/>
                  <a:pt x="1180059" y="3525382"/>
                </a:cubicBezTo>
                <a:cubicBezTo>
                  <a:pt x="1180059" y="3525382"/>
                  <a:pt x="1180059" y="3525382"/>
                  <a:pt x="926624" y="3961814"/>
                </a:cubicBezTo>
                <a:cubicBezTo>
                  <a:pt x="911330" y="3990111"/>
                  <a:pt x="880743" y="4007525"/>
                  <a:pt x="849063" y="4007525"/>
                </a:cubicBezTo>
                <a:cubicBezTo>
                  <a:pt x="849063" y="4007525"/>
                  <a:pt x="849063" y="4007525"/>
                  <a:pt x="343285" y="4007525"/>
                </a:cubicBezTo>
                <a:cubicBezTo>
                  <a:pt x="310513" y="4007525"/>
                  <a:pt x="281019" y="3990111"/>
                  <a:pt x="264633" y="3961814"/>
                </a:cubicBezTo>
                <a:cubicBezTo>
                  <a:pt x="264633" y="3961814"/>
                  <a:pt x="264633" y="3961814"/>
                  <a:pt x="12290" y="3525382"/>
                </a:cubicBezTo>
                <a:cubicBezTo>
                  <a:pt x="-4096" y="3498172"/>
                  <a:pt x="-4096" y="3463345"/>
                  <a:pt x="12290" y="3436136"/>
                </a:cubicBezTo>
                <a:cubicBezTo>
                  <a:pt x="12290" y="3436136"/>
                  <a:pt x="12290" y="3436136"/>
                  <a:pt x="264633" y="2999703"/>
                </a:cubicBezTo>
                <a:cubicBezTo>
                  <a:pt x="281019" y="2971406"/>
                  <a:pt x="310513" y="2953992"/>
                  <a:pt x="343285" y="2953992"/>
                </a:cubicBezTo>
                <a:close/>
                <a:moveTo>
                  <a:pt x="2353334" y="538808"/>
                </a:moveTo>
                <a:cubicBezTo>
                  <a:pt x="2353334" y="538808"/>
                  <a:pt x="2353334" y="538808"/>
                  <a:pt x="2613403" y="538808"/>
                </a:cubicBezTo>
                <a:lnTo>
                  <a:pt x="2643742" y="538808"/>
                </a:lnTo>
                <a:lnTo>
                  <a:pt x="2672692" y="588661"/>
                </a:lnTo>
                <a:cubicBezTo>
                  <a:pt x="2713002" y="658078"/>
                  <a:pt x="2759909" y="738855"/>
                  <a:pt x="2814491" y="832849"/>
                </a:cubicBezTo>
                <a:cubicBezTo>
                  <a:pt x="2839586" y="874521"/>
                  <a:pt x="2839586" y="927860"/>
                  <a:pt x="2814491" y="969531"/>
                </a:cubicBezTo>
                <a:cubicBezTo>
                  <a:pt x="2814491" y="969531"/>
                  <a:pt x="2814491" y="969531"/>
                  <a:pt x="2426350" y="1637936"/>
                </a:cubicBezTo>
                <a:cubicBezTo>
                  <a:pt x="2402927" y="1681274"/>
                  <a:pt x="2356083" y="1707943"/>
                  <a:pt x="2307565" y="1707943"/>
                </a:cubicBezTo>
                <a:cubicBezTo>
                  <a:pt x="2307565" y="1707943"/>
                  <a:pt x="2307565" y="1707943"/>
                  <a:pt x="1532956" y="1707943"/>
                </a:cubicBezTo>
                <a:cubicBezTo>
                  <a:pt x="1520409" y="1707943"/>
                  <a:pt x="1508175" y="1706276"/>
                  <a:pt x="1496490" y="1703099"/>
                </a:cubicBezTo>
                <a:lnTo>
                  <a:pt x="1471408" y="1692583"/>
                </a:lnTo>
                <a:lnTo>
                  <a:pt x="1486736" y="1666073"/>
                </a:lnTo>
                <a:cubicBezTo>
                  <a:pt x="1625328" y="1426376"/>
                  <a:pt x="1802725" y="1119564"/>
                  <a:pt x="2029793" y="726844"/>
                </a:cubicBezTo>
                <a:cubicBezTo>
                  <a:pt x="2097197" y="610441"/>
                  <a:pt x="2218525" y="538808"/>
                  <a:pt x="2353334" y="538808"/>
                </a:cubicBezTo>
                <a:close/>
                <a:moveTo>
                  <a:pt x="1487085" y="0"/>
                </a:moveTo>
                <a:cubicBezTo>
                  <a:pt x="1487085" y="0"/>
                  <a:pt x="1487085" y="0"/>
                  <a:pt x="2360840" y="0"/>
                </a:cubicBezTo>
                <a:cubicBezTo>
                  <a:pt x="2415568" y="0"/>
                  <a:pt x="2468407" y="30084"/>
                  <a:pt x="2494828" y="78969"/>
                </a:cubicBezTo>
                <a:cubicBezTo>
                  <a:pt x="2494828" y="78969"/>
                  <a:pt x="2494828" y="78969"/>
                  <a:pt x="2729665" y="483373"/>
                </a:cubicBezTo>
                <a:lnTo>
                  <a:pt x="2756194" y="529058"/>
                </a:lnTo>
                <a:lnTo>
                  <a:pt x="2735320" y="529058"/>
                </a:lnTo>
                <a:lnTo>
                  <a:pt x="2636659" y="529058"/>
                </a:lnTo>
                <a:lnTo>
                  <a:pt x="2593799" y="455250"/>
                </a:lnTo>
                <a:cubicBezTo>
                  <a:pt x="2430052" y="173267"/>
                  <a:pt x="2430052" y="173267"/>
                  <a:pt x="2430052" y="173267"/>
                </a:cubicBezTo>
                <a:cubicBezTo>
                  <a:pt x="2406629" y="129929"/>
                  <a:pt x="2359785" y="103259"/>
                  <a:pt x="2311267" y="103259"/>
                </a:cubicBezTo>
                <a:cubicBezTo>
                  <a:pt x="1536658" y="103259"/>
                  <a:pt x="1536658" y="103259"/>
                  <a:pt x="1536658" y="103259"/>
                </a:cubicBezTo>
                <a:cubicBezTo>
                  <a:pt x="1486468" y="103259"/>
                  <a:pt x="1441296" y="129929"/>
                  <a:pt x="1416201" y="173267"/>
                </a:cubicBezTo>
                <a:cubicBezTo>
                  <a:pt x="1029733" y="841671"/>
                  <a:pt x="1029733" y="841671"/>
                  <a:pt x="1029733" y="841671"/>
                </a:cubicBezTo>
                <a:cubicBezTo>
                  <a:pt x="1004637" y="883343"/>
                  <a:pt x="1004637" y="936682"/>
                  <a:pt x="1029733" y="978353"/>
                </a:cubicBezTo>
                <a:cubicBezTo>
                  <a:pt x="1416201" y="1646758"/>
                  <a:pt x="1416201" y="1646758"/>
                  <a:pt x="1416201" y="1646758"/>
                </a:cubicBezTo>
                <a:cubicBezTo>
                  <a:pt x="1428749" y="1668427"/>
                  <a:pt x="1446315" y="1685929"/>
                  <a:pt x="1467019" y="1698013"/>
                </a:cubicBezTo>
                <a:lnTo>
                  <a:pt x="1472899" y="1700478"/>
                </a:lnTo>
                <a:lnTo>
                  <a:pt x="1441377" y="1754996"/>
                </a:lnTo>
                <a:lnTo>
                  <a:pt x="1417933" y="1795543"/>
                </a:lnTo>
                <a:lnTo>
                  <a:pt x="1442249" y="1805738"/>
                </a:lnTo>
                <a:cubicBezTo>
                  <a:pt x="1455430" y="1809322"/>
                  <a:pt x="1469230" y="1811202"/>
                  <a:pt x="1483383" y="1811202"/>
                </a:cubicBezTo>
                <a:cubicBezTo>
                  <a:pt x="2357138" y="1811202"/>
                  <a:pt x="2357138" y="1811202"/>
                  <a:pt x="2357138" y="1811202"/>
                </a:cubicBezTo>
                <a:cubicBezTo>
                  <a:pt x="2411866" y="1811202"/>
                  <a:pt x="2464705" y="1781120"/>
                  <a:pt x="2491126" y="1732235"/>
                </a:cubicBezTo>
                <a:cubicBezTo>
                  <a:pt x="2928947" y="978278"/>
                  <a:pt x="2928947" y="978278"/>
                  <a:pt x="2928947" y="978278"/>
                </a:cubicBezTo>
                <a:cubicBezTo>
                  <a:pt x="2957254" y="931274"/>
                  <a:pt x="2957254" y="871108"/>
                  <a:pt x="2928947" y="824102"/>
                </a:cubicBezTo>
                <a:cubicBezTo>
                  <a:pt x="2874220" y="729858"/>
                  <a:pt x="2826333" y="647394"/>
                  <a:pt x="2784432" y="575238"/>
                </a:cubicBezTo>
                <a:lnTo>
                  <a:pt x="2763277" y="538808"/>
                </a:lnTo>
                <a:lnTo>
                  <a:pt x="2861280" y="538808"/>
                </a:lnTo>
                <a:cubicBezTo>
                  <a:pt x="3166048" y="538808"/>
                  <a:pt x="3653676" y="538808"/>
                  <a:pt x="4433881" y="538808"/>
                </a:cubicBezTo>
                <a:cubicBezTo>
                  <a:pt x="4564197" y="538808"/>
                  <a:pt x="4690018" y="610441"/>
                  <a:pt x="4752929" y="726844"/>
                </a:cubicBezTo>
                <a:cubicBezTo>
                  <a:pt x="4752929" y="726844"/>
                  <a:pt x="4752929" y="726844"/>
                  <a:pt x="5795449" y="2522134"/>
                </a:cubicBezTo>
                <a:cubicBezTo>
                  <a:pt x="5862854" y="2634060"/>
                  <a:pt x="5862854" y="2777325"/>
                  <a:pt x="5795449" y="2889251"/>
                </a:cubicBezTo>
                <a:cubicBezTo>
                  <a:pt x="5795449" y="2889251"/>
                  <a:pt x="5795449" y="2889251"/>
                  <a:pt x="4752929" y="4684542"/>
                </a:cubicBezTo>
                <a:cubicBezTo>
                  <a:pt x="4690018" y="4800945"/>
                  <a:pt x="4564197" y="4872577"/>
                  <a:pt x="4433881" y="4872577"/>
                </a:cubicBezTo>
                <a:cubicBezTo>
                  <a:pt x="4433881" y="4872577"/>
                  <a:pt x="4433881" y="4872577"/>
                  <a:pt x="2353334" y="4872577"/>
                </a:cubicBezTo>
                <a:cubicBezTo>
                  <a:pt x="2218525" y="4872577"/>
                  <a:pt x="2097197" y="4800945"/>
                  <a:pt x="2029793" y="4684542"/>
                </a:cubicBezTo>
                <a:cubicBezTo>
                  <a:pt x="2029793" y="4684542"/>
                  <a:pt x="2029793" y="4684542"/>
                  <a:pt x="991766" y="2889251"/>
                </a:cubicBezTo>
                <a:cubicBezTo>
                  <a:pt x="924361" y="2777325"/>
                  <a:pt x="924361" y="2634060"/>
                  <a:pt x="991766" y="2522134"/>
                </a:cubicBezTo>
                <a:cubicBezTo>
                  <a:pt x="991766" y="2522134"/>
                  <a:pt x="991766" y="2522134"/>
                  <a:pt x="1377193" y="1855530"/>
                </a:cubicBezTo>
                <a:lnTo>
                  <a:pt x="1409676" y="1799352"/>
                </a:lnTo>
                <a:lnTo>
                  <a:pt x="1408533" y="1798873"/>
                </a:lnTo>
                <a:cubicBezTo>
                  <a:pt x="1385179" y="1785241"/>
                  <a:pt x="1365364" y="1765500"/>
                  <a:pt x="1351210" y="1741057"/>
                </a:cubicBezTo>
                <a:cubicBezTo>
                  <a:pt x="1351210" y="1741057"/>
                  <a:pt x="1351210" y="1741057"/>
                  <a:pt x="915276" y="987100"/>
                </a:cubicBezTo>
                <a:cubicBezTo>
                  <a:pt x="886968" y="940096"/>
                  <a:pt x="886968" y="879930"/>
                  <a:pt x="915276" y="832924"/>
                </a:cubicBezTo>
                <a:cubicBezTo>
                  <a:pt x="915276" y="832924"/>
                  <a:pt x="915276" y="832924"/>
                  <a:pt x="1351210" y="78969"/>
                </a:cubicBezTo>
                <a:cubicBezTo>
                  <a:pt x="1379517" y="30084"/>
                  <a:pt x="1430471" y="0"/>
                  <a:pt x="1487085" y="0"/>
                </a:cubicBezTo>
                <a:close/>
              </a:path>
            </a:pathLst>
          </a:custGeom>
        </p:spPr>
      </p:pic>
    </p:spTree>
    <p:extLst>
      <p:ext uri="{BB962C8B-B14F-4D97-AF65-F5344CB8AC3E}">
        <p14:creationId xmlns:p14="http://schemas.microsoft.com/office/powerpoint/2010/main" val="7740136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3CD251C-A887-4D2F-925B-FC097198538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770AE191-D2EA-45C9-A44D-830C188F74CB}"/>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2021" y="518649"/>
            <a:ext cx="1128382" cy="847206"/>
            <a:chOff x="8183879" y="1000124"/>
            <a:chExt cx="1562267" cy="1172973"/>
          </a:xfrm>
        </p:grpSpPr>
        <p:sp>
          <p:nvSpPr>
            <p:cNvPr id="16" name="Freeform 5">
              <a:extLst>
                <a:ext uri="{FF2B5EF4-FFF2-40B4-BE49-F238E27FC236}">
                  <a16:creationId xmlns:a16="http://schemas.microsoft.com/office/drawing/2014/main" id="{23A0E4C1-B7A6-4637-AC51-4A5AE3841FFB}"/>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7" name="Freeform 5">
              <a:extLst>
                <a:ext uri="{FF2B5EF4-FFF2-40B4-BE49-F238E27FC236}">
                  <a16:creationId xmlns:a16="http://schemas.microsoft.com/office/drawing/2014/main" id="{F4E8C039-CC58-44F3-8A7B-E0A934C1D015}"/>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3" name="Content Placeholder 2"/>
          <p:cNvSpPr>
            <a:spLocks noGrp="1"/>
          </p:cNvSpPr>
          <p:nvPr>
            <p:ph idx="1"/>
          </p:nvPr>
        </p:nvSpPr>
        <p:spPr>
          <a:xfrm>
            <a:off x="1000450" y="2005374"/>
            <a:ext cx="3058623" cy="4333976"/>
          </a:xfrm>
        </p:spPr>
        <p:txBody>
          <a:bodyPr anchor="t">
            <a:noAutofit/>
          </a:bodyPr>
          <a:lstStyle/>
          <a:p>
            <a:pPr marL="0" indent="0">
              <a:buNone/>
            </a:pPr>
            <a:r>
              <a:rPr lang="lt-LT" dirty="0" smtClean="0"/>
              <a:t>Milijonams žmonių dabar gyvenant karantino sąlygomis ir retai paliekant namus, į nutilusias miestų gatves atklysta laukiniai gyvūnai, kuriuos anksčiau atbaidydavo čia viręs gyvenimas.</a:t>
            </a:r>
            <a:endParaRPr lang="en-US" dirty="0"/>
          </a:p>
        </p:txBody>
      </p:sp>
      <p:pic>
        <p:nvPicPr>
          <p:cNvPr id="8" name="Picture 7">
            <a:extLst>
              <a:ext uri="{FF2B5EF4-FFF2-40B4-BE49-F238E27FC236}">
                <a16:creationId xmlns:a16="http://schemas.microsoft.com/office/drawing/2014/main" id="{1E818732-79CA-4A27-84F6-DCB9FF677901}"/>
              </a:ext>
            </a:extLst>
          </p:cNvPr>
          <p:cNvPicPr>
            <a:picLocks noChangeAspect="1"/>
          </p:cNvPicPr>
          <p:nvPr/>
        </p:nvPicPr>
        <p:blipFill rotWithShape="1">
          <a:blip r:embed="rId2"/>
          <a:srcRect t="14500" r="2" b="8292"/>
          <a:stretch/>
        </p:blipFill>
        <p:spPr>
          <a:xfrm>
            <a:off x="4636963" y="10"/>
            <a:ext cx="7555037" cy="3383270"/>
          </a:xfrm>
          <a:prstGeom prst="rect">
            <a:avLst/>
          </a:prstGeom>
        </p:spPr>
      </p:pic>
      <p:pic>
        <p:nvPicPr>
          <p:cNvPr id="6" name="Picture 5">
            <a:extLst>
              <a:ext uri="{FF2B5EF4-FFF2-40B4-BE49-F238E27FC236}">
                <a16:creationId xmlns:a16="http://schemas.microsoft.com/office/drawing/2014/main" id="{AAADAF65-AA45-4B79-BF71-ED3E764D818B}"/>
              </a:ext>
            </a:extLst>
          </p:cNvPr>
          <p:cNvPicPr>
            <a:picLocks noChangeAspect="1"/>
          </p:cNvPicPr>
          <p:nvPr/>
        </p:nvPicPr>
        <p:blipFill rotWithShape="1">
          <a:blip r:embed="rId3"/>
          <a:srcRect t="4551" r="-2" b="24346"/>
          <a:stretch/>
        </p:blipFill>
        <p:spPr>
          <a:xfrm>
            <a:off x="4639056" y="3474720"/>
            <a:ext cx="7552944" cy="3383280"/>
          </a:xfrm>
          <a:prstGeom prst="rect">
            <a:avLst/>
          </a:prstGeom>
        </p:spPr>
      </p:pic>
    </p:spTree>
    <p:extLst>
      <p:ext uri="{BB962C8B-B14F-4D97-AF65-F5344CB8AC3E}">
        <p14:creationId xmlns:p14="http://schemas.microsoft.com/office/powerpoint/2010/main" val="15486957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3CD251C-A887-4D2F-925B-FC097198538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00452" y="1522604"/>
            <a:ext cx="3150129" cy="1544422"/>
          </a:xfrm>
        </p:spPr>
        <p:txBody>
          <a:bodyPr vert="horz" lIns="91440" tIns="45720" rIns="91440" bIns="45720" rtlCol="0" anchor="b">
            <a:normAutofit/>
          </a:bodyPr>
          <a:lstStyle/>
          <a:p>
            <a:r>
              <a:rPr lang="en-US" sz="4000" kern="1200" dirty="0" err="1">
                <a:solidFill>
                  <a:schemeClr val="tx1"/>
                </a:solidFill>
                <a:latin typeface="+mj-lt"/>
                <a:ea typeface="+mj-ea"/>
                <a:cs typeface="+mj-cs"/>
              </a:rPr>
              <a:t>Sumažėjo</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oro</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tarša</a:t>
            </a:r>
            <a:endParaRPr lang="en-US" sz="4000" kern="1200" dirty="0">
              <a:solidFill>
                <a:schemeClr val="tx1"/>
              </a:solidFill>
              <a:latin typeface="+mj-lt"/>
              <a:ea typeface="+mj-ea"/>
              <a:cs typeface="+mj-cs"/>
            </a:endParaRPr>
          </a:p>
        </p:txBody>
      </p:sp>
      <p:grpSp>
        <p:nvGrpSpPr>
          <p:cNvPr id="15" name="Group 14">
            <a:extLst>
              <a:ext uri="{FF2B5EF4-FFF2-40B4-BE49-F238E27FC236}">
                <a16:creationId xmlns:a16="http://schemas.microsoft.com/office/drawing/2014/main" id="{770AE191-D2EA-45C9-A44D-830C188F74CB}"/>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2021" y="518649"/>
            <a:ext cx="1128382" cy="847206"/>
            <a:chOff x="8183879" y="1000124"/>
            <a:chExt cx="1562267" cy="1172973"/>
          </a:xfrm>
        </p:grpSpPr>
        <p:sp>
          <p:nvSpPr>
            <p:cNvPr id="16" name="Freeform 5">
              <a:extLst>
                <a:ext uri="{FF2B5EF4-FFF2-40B4-BE49-F238E27FC236}">
                  <a16:creationId xmlns:a16="http://schemas.microsoft.com/office/drawing/2014/main" id="{23A0E4C1-B7A6-4637-AC51-4A5AE3841FFB}"/>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7" name="Freeform 5">
              <a:extLst>
                <a:ext uri="{FF2B5EF4-FFF2-40B4-BE49-F238E27FC236}">
                  <a16:creationId xmlns:a16="http://schemas.microsoft.com/office/drawing/2014/main" id="{F4E8C039-CC58-44F3-8A7B-E0A934C1D015}"/>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4" name="Content Placeholder 3"/>
          <p:cNvSpPr>
            <a:spLocks noGrp="1"/>
          </p:cNvSpPr>
          <p:nvPr>
            <p:ph sz="half" idx="2"/>
          </p:nvPr>
        </p:nvSpPr>
        <p:spPr>
          <a:xfrm>
            <a:off x="1000450" y="3067026"/>
            <a:ext cx="3150131" cy="3272324"/>
          </a:xfrm>
        </p:spPr>
        <p:txBody>
          <a:bodyPr vert="horz" lIns="91440" tIns="45720" rIns="91440" bIns="45720" rtlCol="0" anchor="t">
            <a:noAutofit/>
          </a:bodyPr>
          <a:lstStyle/>
          <a:p>
            <a:pPr marL="0"/>
            <a:r>
              <a:rPr lang="en-US" dirty="0" err="1"/>
              <a:t>Ši</a:t>
            </a:r>
            <a:r>
              <a:rPr lang="en-US" dirty="0"/>
              <a:t> </a:t>
            </a:r>
            <a:r>
              <a:rPr lang="en-US" dirty="0" err="1"/>
              <a:t>baisi</a:t>
            </a:r>
            <a:r>
              <a:rPr lang="en-US" dirty="0"/>
              <a:t> </a:t>
            </a:r>
            <a:r>
              <a:rPr lang="en-US" dirty="0" err="1"/>
              <a:t>visam</a:t>
            </a:r>
            <a:r>
              <a:rPr lang="en-US" dirty="0"/>
              <a:t> </a:t>
            </a:r>
            <a:r>
              <a:rPr lang="en-US" dirty="0" err="1"/>
              <a:t>pasauliui</a:t>
            </a:r>
            <a:r>
              <a:rPr lang="en-US" dirty="0"/>
              <a:t> </a:t>
            </a:r>
            <a:r>
              <a:rPr lang="en-US" dirty="0" err="1"/>
              <a:t>padėtis</a:t>
            </a:r>
            <a:r>
              <a:rPr lang="en-US" dirty="0"/>
              <a:t> </a:t>
            </a:r>
            <a:r>
              <a:rPr lang="en-US" dirty="0" err="1"/>
              <a:t>turi</a:t>
            </a:r>
            <a:r>
              <a:rPr lang="en-US" dirty="0"/>
              <a:t> </a:t>
            </a:r>
            <a:r>
              <a:rPr lang="en-US" dirty="0" err="1"/>
              <a:t>teigiamą</a:t>
            </a:r>
            <a:r>
              <a:rPr lang="en-US" dirty="0"/>
              <a:t> </a:t>
            </a:r>
            <a:r>
              <a:rPr lang="en-US" dirty="0" err="1"/>
              <a:t>dalyką</a:t>
            </a:r>
            <a:r>
              <a:rPr lang="en-US" dirty="0"/>
              <a:t> – </a:t>
            </a:r>
            <a:r>
              <a:rPr lang="en-US" dirty="0" err="1"/>
              <a:t>sumažėjusį</a:t>
            </a:r>
            <a:r>
              <a:rPr lang="en-US" dirty="0"/>
              <a:t> </a:t>
            </a:r>
            <a:r>
              <a:rPr lang="en-US" dirty="0" err="1"/>
              <a:t>išmetamo</a:t>
            </a:r>
            <a:r>
              <a:rPr lang="en-US" dirty="0"/>
              <a:t> </a:t>
            </a:r>
            <a:r>
              <a:rPr lang="en-US" dirty="0" err="1"/>
              <a:t>anglies</a:t>
            </a:r>
            <a:r>
              <a:rPr lang="en-US" dirty="0"/>
              <a:t> </a:t>
            </a:r>
            <a:r>
              <a:rPr lang="en-US" dirty="0" err="1"/>
              <a:t>dvideginio</a:t>
            </a:r>
            <a:r>
              <a:rPr lang="en-US" dirty="0"/>
              <a:t> </a:t>
            </a:r>
            <a:r>
              <a:rPr lang="en-US" dirty="0" err="1"/>
              <a:t>kiekį</a:t>
            </a:r>
            <a:r>
              <a:rPr lang="en-US" dirty="0"/>
              <a:t>. </a:t>
            </a:r>
          </a:p>
          <a:p>
            <a:pPr marL="0"/>
            <a:r>
              <a:rPr lang="en-US" dirty="0"/>
              <a:t> </a:t>
            </a:r>
            <a:r>
              <a:rPr lang="en-US" dirty="0" err="1"/>
              <a:t>Šios</a:t>
            </a:r>
            <a:r>
              <a:rPr lang="en-US" dirty="0"/>
              <a:t> </a:t>
            </a:r>
            <a:r>
              <a:rPr lang="en-US" dirty="0" err="1"/>
              <a:t>dujos</a:t>
            </a:r>
            <a:r>
              <a:rPr lang="en-US" dirty="0"/>
              <a:t> </a:t>
            </a:r>
            <a:r>
              <a:rPr lang="en-US" dirty="0" err="1"/>
              <a:t>stipriai</a:t>
            </a:r>
            <a:r>
              <a:rPr lang="en-US" dirty="0"/>
              <a:t> </a:t>
            </a:r>
            <a:r>
              <a:rPr lang="en-US" dirty="0" err="1"/>
              <a:t>teršia</a:t>
            </a:r>
            <a:r>
              <a:rPr lang="en-US" dirty="0"/>
              <a:t> </a:t>
            </a:r>
            <a:r>
              <a:rPr lang="en-US" dirty="0" err="1"/>
              <a:t>orą</a:t>
            </a:r>
            <a:r>
              <a:rPr lang="en-US" dirty="0"/>
              <a:t> </a:t>
            </a:r>
            <a:r>
              <a:rPr lang="en-US" dirty="0" err="1"/>
              <a:t>bei</a:t>
            </a:r>
            <a:r>
              <a:rPr lang="en-US" dirty="0"/>
              <a:t> </a:t>
            </a:r>
            <a:r>
              <a:rPr lang="en-US" dirty="0" err="1"/>
              <a:t>šiltina</a:t>
            </a:r>
            <a:r>
              <a:rPr lang="en-US" dirty="0"/>
              <a:t> </a:t>
            </a:r>
            <a:r>
              <a:rPr lang="en-US" dirty="0" err="1"/>
              <a:t>klimatą</a:t>
            </a:r>
            <a:r>
              <a:rPr lang="en-US" dirty="0"/>
              <a:t>.</a:t>
            </a:r>
          </a:p>
        </p:txBody>
      </p:sp>
      <p:pic>
        <p:nvPicPr>
          <p:cNvPr id="5" name="Content Placeholder 4"/>
          <p:cNvPicPr>
            <a:picLocks noGrp="1" noChangeAspect="1"/>
          </p:cNvPicPr>
          <p:nvPr>
            <p:ph sz="half" idx="1"/>
          </p:nvPr>
        </p:nvPicPr>
        <p:blipFill rotWithShape="1">
          <a:blip r:embed="rId2"/>
          <a:srcRect l="4446" r="21585" b="-3"/>
          <a:stretch/>
        </p:blipFill>
        <p:spPr>
          <a:xfrm>
            <a:off x="4601056" y="10"/>
            <a:ext cx="3749040" cy="3383270"/>
          </a:xfrm>
          <a:prstGeom prst="rect">
            <a:avLst/>
          </a:prstGeom>
        </p:spPr>
      </p:pic>
      <p:pic>
        <p:nvPicPr>
          <p:cNvPr id="6" name="Picture 5"/>
          <p:cNvPicPr>
            <a:picLocks noChangeAspect="1"/>
          </p:cNvPicPr>
          <p:nvPr/>
        </p:nvPicPr>
        <p:blipFill rotWithShape="1">
          <a:blip r:embed="rId3"/>
          <a:srcRect l="15284" r="10747" b="-3"/>
          <a:stretch/>
        </p:blipFill>
        <p:spPr>
          <a:xfrm>
            <a:off x="8442960" y="10"/>
            <a:ext cx="3749040" cy="3383270"/>
          </a:xfrm>
          <a:prstGeom prst="rect">
            <a:avLst/>
          </a:prstGeom>
        </p:spPr>
      </p:pic>
      <p:pic>
        <p:nvPicPr>
          <p:cNvPr id="8" name="Picture 7"/>
          <p:cNvPicPr>
            <a:picLocks noChangeAspect="1"/>
          </p:cNvPicPr>
          <p:nvPr/>
        </p:nvPicPr>
        <p:blipFill rotWithShape="1">
          <a:blip r:embed="rId4"/>
          <a:srcRect l="26127" r="-2" b="-2"/>
          <a:stretch/>
        </p:blipFill>
        <p:spPr>
          <a:xfrm>
            <a:off x="4601056" y="3474722"/>
            <a:ext cx="3749040" cy="3383279"/>
          </a:xfrm>
          <a:prstGeom prst="rect">
            <a:avLst/>
          </a:prstGeom>
        </p:spPr>
      </p:pic>
      <p:pic>
        <p:nvPicPr>
          <p:cNvPr id="7" name="Picture 6"/>
          <p:cNvPicPr>
            <a:picLocks noChangeAspect="1"/>
          </p:cNvPicPr>
          <p:nvPr/>
        </p:nvPicPr>
        <p:blipFill rotWithShape="1">
          <a:blip r:embed="rId5"/>
          <a:srcRect l="11860" r="9465"/>
          <a:stretch/>
        </p:blipFill>
        <p:spPr>
          <a:xfrm>
            <a:off x="8442960" y="3474719"/>
            <a:ext cx="3749040" cy="3383280"/>
          </a:xfrm>
          <a:prstGeom prst="rect">
            <a:avLst/>
          </a:prstGeom>
        </p:spPr>
      </p:pic>
    </p:spTree>
    <p:extLst>
      <p:ext uri="{BB962C8B-B14F-4D97-AF65-F5344CB8AC3E}">
        <p14:creationId xmlns:p14="http://schemas.microsoft.com/office/powerpoint/2010/main" val="25363093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33CD251C-A887-4D2F-925B-FC097198538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25311" y="1049757"/>
            <a:ext cx="3058621" cy="1449345"/>
          </a:xfrm>
        </p:spPr>
        <p:txBody>
          <a:bodyPr vert="horz" lIns="91440" tIns="45720" rIns="91440" bIns="45720" rtlCol="0" anchor="b">
            <a:normAutofit/>
          </a:bodyPr>
          <a:lstStyle/>
          <a:p>
            <a:r>
              <a:rPr lang="en-US" sz="3100" b="1" kern="1200" dirty="0" err="1">
                <a:solidFill>
                  <a:schemeClr val="tx1"/>
                </a:solidFill>
                <a:latin typeface="+mj-lt"/>
                <a:ea typeface="+mj-ea"/>
                <a:cs typeface="+mj-cs"/>
              </a:rPr>
              <a:t>Dėl</a:t>
            </a:r>
            <a:r>
              <a:rPr lang="en-US" sz="3100" b="1" kern="1200" dirty="0">
                <a:solidFill>
                  <a:schemeClr val="tx1"/>
                </a:solidFill>
                <a:latin typeface="+mj-lt"/>
                <a:ea typeface="+mj-ea"/>
                <a:cs typeface="+mj-cs"/>
              </a:rPr>
              <a:t> </a:t>
            </a:r>
            <a:r>
              <a:rPr lang="en-US" sz="3100" b="1" kern="1200" dirty="0" err="1">
                <a:solidFill>
                  <a:schemeClr val="tx1"/>
                </a:solidFill>
                <a:latin typeface="+mj-lt"/>
                <a:ea typeface="+mj-ea"/>
                <a:cs typeface="+mj-cs"/>
              </a:rPr>
              <a:t>koronaviruso</a:t>
            </a:r>
            <a:r>
              <a:rPr lang="en-US" sz="3100" b="1" kern="1200" dirty="0">
                <a:solidFill>
                  <a:schemeClr val="tx1"/>
                </a:solidFill>
                <a:latin typeface="+mj-lt"/>
                <a:ea typeface="+mj-ea"/>
                <a:cs typeface="+mj-cs"/>
              </a:rPr>
              <a:t> </a:t>
            </a:r>
            <a:r>
              <a:rPr lang="en-US" sz="3100" b="1" kern="1200" dirty="0" err="1">
                <a:solidFill>
                  <a:schemeClr val="tx1"/>
                </a:solidFill>
                <a:latin typeface="+mj-lt"/>
                <a:ea typeface="+mj-ea"/>
                <a:cs typeface="+mj-cs"/>
              </a:rPr>
              <a:t>sparčiai</a:t>
            </a:r>
            <a:r>
              <a:rPr lang="en-US" sz="3100" b="1" kern="1200" dirty="0">
                <a:solidFill>
                  <a:schemeClr val="tx1"/>
                </a:solidFill>
                <a:latin typeface="+mj-lt"/>
                <a:ea typeface="+mj-ea"/>
                <a:cs typeface="+mj-cs"/>
              </a:rPr>
              <a:t> </a:t>
            </a:r>
            <a:r>
              <a:rPr lang="en-US" sz="3100" b="1" kern="1200" dirty="0" err="1">
                <a:solidFill>
                  <a:schemeClr val="tx1"/>
                </a:solidFill>
                <a:latin typeface="+mj-lt"/>
                <a:ea typeface="+mj-ea"/>
                <a:cs typeface="+mj-cs"/>
              </a:rPr>
              <a:t>atsigauna</a:t>
            </a:r>
            <a:r>
              <a:rPr lang="en-US" sz="3100" b="1" kern="1200" dirty="0">
                <a:solidFill>
                  <a:schemeClr val="tx1"/>
                </a:solidFill>
                <a:latin typeface="+mj-lt"/>
                <a:ea typeface="+mj-ea"/>
                <a:cs typeface="+mj-cs"/>
              </a:rPr>
              <a:t> </a:t>
            </a:r>
            <a:r>
              <a:rPr lang="en-US" sz="3100" b="1" kern="1200" dirty="0" err="1">
                <a:solidFill>
                  <a:schemeClr val="tx1"/>
                </a:solidFill>
                <a:latin typeface="+mj-lt"/>
                <a:ea typeface="+mj-ea"/>
                <a:cs typeface="+mj-cs"/>
              </a:rPr>
              <a:t>laukinė</a:t>
            </a:r>
            <a:r>
              <a:rPr lang="en-US" sz="3100" b="1" kern="1200" dirty="0">
                <a:solidFill>
                  <a:schemeClr val="tx1"/>
                </a:solidFill>
                <a:latin typeface="+mj-lt"/>
                <a:ea typeface="+mj-ea"/>
                <a:cs typeface="+mj-cs"/>
              </a:rPr>
              <a:t> </a:t>
            </a:r>
            <a:r>
              <a:rPr lang="en-US" sz="3100" b="1" kern="1200" dirty="0" err="1">
                <a:solidFill>
                  <a:schemeClr val="tx1"/>
                </a:solidFill>
                <a:latin typeface="+mj-lt"/>
                <a:ea typeface="+mj-ea"/>
                <a:cs typeface="+mj-cs"/>
              </a:rPr>
              <a:t>gamta</a:t>
            </a:r>
            <a:endParaRPr lang="en-US" sz="3100" kern="1200" dirty="0">
              <a:solidFill>
                <a:schemeClr val="tx1"/>
              </a:solidFill>
              <a:latin typeface="+mj-lt"/>
              <a:ea typeface="+mj-ea"/>
              <a:cs typeface="+mj-cs"/>
            </a:endParaRPr>
          </a:p>
        </p:txBody>
      </p:sp>
      <p:grpSp>
        <p:nvGrpSpPr>
          <p:cNvPr id="32" name="Group 31">
            <a:extLst>
              <a:ext uri="{FF2B5EF4-FFF2-40B4-BE49-F238E27FC236}">
                <a16:creationId xmlns:a16="http://schemas.microsoft.com/office/drawing/2014/main" id="{770AE191-D2EA-45C9-A44D-830C188F74CB}"/>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2021" y="518649"/>
            <a:ext cx="1128382" cy="847206"/>
            <a:chOff x="8183879" y="1000124"/>
            <a:chExt cx="1562267" cy="1172973"/>
          </a:xfrm>
        </p:grpSpPr>
        <p:sp>
          <p:nvSpPr>
            <p:cNvPr id="33" name="Freeform 5">
              <a:extLst>
                <a:ext uri="{FF2B5EF4-FFF2-40B4-BE49-F238E27FC236}">
                  <a16:creationId xmlns:a16="http://schemas.microsoft.com/office/drawing/2014/main" id="{23A0E4C1-B7A6-4637-AC51-4A5AE3841FFB}"/>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34" name="Freeform 5">
              <a:extLst>
                <a:ext uri="{FF2B5EF4-FFF2-40B4-BE49-F238E27FC236}">
                  <a16:creationId xmlns:a16="http://schemas.microsoft.com/office/drawing/2014/main" id="{F4E8C039-CC58-44F3-8A7B-E0A934C1D015}"/>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4" name="Content Placeholder 3"/>
          <p:cNvSpPr>
            <a:spLocks noGrp="1"/>
          </p:cNvSpPr>
          <p:nvPr>
            <p:ph sz="half" idx="2"/>
          </p:nvPr>
        </p:nvSpPr>
        <p:spPr>
          <a:xfrm>
            <a:off x="1171028" y="2464062"/>
            <a:ext cx="3058623" cy="3272324"/>
          </a:xfrm>
        </p:spPr>
        <p:txBody>
          <a:bodyPr vert="horz" lIns="91440" tIns="45720" rIns="91440" bIns="45720" rtlCol="0" anchor="t">
            <a:noAutofit/>
          </a:bodyPr>
          <a:lstStyle/>
          <a:p>
            <a:pPr marL="0"/>
            <a:r>
              <a:rPr lang="en-US" sz="2400" dirty="0" err="1"/>
              <a:t>Tailande</a:t>
            </a:r>
            <a:r>
              <a:rPr lang="en-US" sz="2400" dirty="0"/>
              <a:t> </a:t>
            </a:r>
            <a:r>
              <a:rPr lang="en-US" sz="2400" dirty="0" err="1"/>
              <a:t>užfiksuotas</a:t>
            </a:r>
            <a:r>
              <a:rPr lang="en-US" sz="2400" dirty="0"/>
              <a:t> </a:t>
            </a:r>
            <a:r>
              <a:rPr lang="en-US" sz="2400" dirty="0" err="1"/>
              <a:t>rekordinis</a:t>
            </a:r>
            <a:r>
              <a:rPr lang="en-US" sz="2400" dirty="0"/>
              <a:t> </a:t>
            </a:r>
            <a:r>
              <a:rPr lang="en-US" sz="2400" dirty="0" err="1"/>
              <a:t>vėžlių</a:t>
            </a:r>
            <a:r>
              <a:rPr lang="en-US" sz="2400" dirty="0"/>
              <a:t> </a:t>
            </a:r>
            <a:r>
              <a:rPr lang="en-US" sz="2400" dirty="0" err="1"/>
              <a:t>kiekis</a:t>
            </a:r>
            <a:r>
              <a:rPr lang="en-US" sz="2400" dirty="0"/>
              <a:t>.  </a:t>
            </a:r>
            <a:r>
              <a:rPr lang="en-US" sz="2400" dirty="0" err="1"/>
              <a:t>Dėl</a:t>
            </a:r>
            <a:r>
              <a:rPr lang="en-US" sz="2400" dirty="0"/>
              <a:t> </a:t>
            </a:r>
            <a:r>
              <a:rPr lang="en-US" sz="2400" dirty="0" err="1"/>
              <a:t>koronaviruso</a:t>
            </a:r>
            <a:r>
              <a:rPr lang="en-US" sz="2400" dirty="0"/>
              <a:t> </a:t>
            </a:r>
            <a:r>
              <a:rPr lang="en-US" sz="2400" dirty="0" err="1"/>
              <a:t>sukelto</a:t>
            </a:r>
            <a:r>
              <a:rPr lang="en-US" sz="2400" dirty="0"/>
              <a:t> </a:t>
            </a:r>
            <a:r>
              <a:rPr lang="en-US" sz="2400" dirty="0" err="1"/>
              <a:t>karantino</a:t>
            </a:r>
            <a:r>
              <a:rPr lang="en-US" sz="2400" dirty="0"/>
              <a:t> </a:t>
            </a:r>
            <a:r>
              <a:rPr lang="en-US" sz="2400" dirty="0" err="1"/>
              <a:t>ir</a:t>
            </a:r>
            <a:r>
              <a:rPr lang="en-US" sz="2400" dirty="0"/>
              <a:t> </a:t>
            </a:r>
            <a:r>
              <a:rPr lang="en-US" sz="2400" dirty="0" err="1"/>
              <a:t>žmonių</a:t>
            </a:r>
            <a:r>
              <a:rPr lang="en-US" sz="2400" dirty="0"/>
              <a:t> </a:t>
            </a:r>
            <a:r>
              <a:rPr lang="en-US" sz="2400" dirty="0" err="1"/>
              <a:t>izoliacijos</a:t>
            </a:r>
            <a:r>
              <a:rPr lang="en-US" sz="2400" dirty="0"/>
              <a:t> </a:t>
            </a:r>
            <a:r>
              <a:rPr lang="en-US" sz="2400" dirty="0" err="1"/>
              <a:t>namuose</a:t>
            </a:r>
            <a:r>
              <a:rPr lang="en-US" sz="2400" dirty="0"/>
              <a:t> </a:t>
            </a:r>
            <a:r>
              <a:rPr lang="en-US" sz="2400" dirty="0" err="1"/>
              <a:t>paplūdimiai</a:t>
            </a:r>
            <a:r>
              <a:rPr lang="en-US" sz="2400" dirty="0"/>
              <a:t> </a:t>
            </a:r>
            <a:r>
              <a:rPr lang="en-US" sz="2400" dirty="0" err="1"/>
              <a:t>liko</a:t>
            </a:r>
            <a:r>
              <a:rPr lang="en-US" sz="2400" dirty="0"/>
              <a:t> </a:t>
            </a:r>
            <a:r>
              <a:rPr lang="en-US" sz="2400" dirty="0" err="1"/>
              <a:t>visiškai</a:t>
            </a:r>
            <a:r>
              <a:rPr lang="en-US" sz="2400" dirty="0"/>
              <a:t> </a:t>
            </a:r>
            <a:r>
              <a:rPr lang="en-US" sz="2400" dirty="0" err="1"/>
              <a:t>tušti</a:t>
            </a:r>
            <a:r>
              <a:rPr lang="en-US" sz="2400" dirty="0"/>
              <a:t>. </a:t>
            </a:r>
            <a:r>
              <a:rPr lang="en-US" sz="2400" dirty="0" err="1"/>
              <a:t>Vėžliai</a:t>
            </a:r>
            <a:r>
              <a:rPr lang="en-US" sz="2400" dirty="0"/>
              <a:t> </a:t>
            </a:r>
            <a:r>
              <a:rPr lang="en-US" sz="2400" dirty="0" err="1"/>
              <a:t>padeda</a:t>
            </a:r>
            <a:r>
              <a:rPr lang="en-US" sz="2400" dirty="0"/>
              <a:t> </a:t>
            </a:r>
            <a:r>
              <a:rPr lang="en-US" sz="2400" dirty="0" err="1"/>
              <a:t>daugiau</a:t>
            </a:r>
            <a:r>
              <a:rPr lang="en-US" sz="2400" dirty="0"/>
              <a:t> </a:t>
            </a:r>
            <a:r>
              <a:rPr lang="en-US" sz="2400" dirty="0" err="1"/>
              <a:t>kiaušinėlių</a:t>
            </a:r>
            <a:r>
              <a:rPr lang="en-US" sz="2400" dirty="0"/>
              <a:t> </a:t>
            </a:r>
            <a:r>
              <a:rPr lang="en-US" sz="2400" dirty="0" err="1"/>
              <a:t>kopose</a:t>
            </a:r>
            <a:r>
              <a:rPr lang="en-US" sz="2400" dirty="0"/>
              <a:t> </a:t>
            </a:r>
            <a:r>
              <a:rPr lang="en-US" sz="2400" dirty="0" err="1"/>
              <a:t>šalia</a:t>
            </a:r>
            <a:r>
              <a:rPr lang="en-US" sz="2400" dirty="0"/>
              <a:t> </a:t>
            </a:r>
            <a:r>
              <a:rPr lang="en-US" sz="2400" dirty="0" err="1"/>
              <a:t>jūros</a:t>
            </a:r>
            <a:r>
              <a:rPr lang="en-US" sz="2400" dirty="0"/>
              <a:t>, o </a:t>
            </a:r>
            <a:r>
              <a:rPr lang="en-US" sz="2400" dirty="0" err="1"/>
              <a:t>išsiritę</a:t>
            </a:r>
            <a:r>
              <a:rPr lang="en-US" sz="2400" dirty="0"/>
              <a:t> </a:t>
            </a:r>
            <a:r>
              <a:rPr lang="en-US" sz="2400" dirty="0" err="1"/>
              <a:t>vėžliukai</a:t>
            </a:r>
            <a:r>
              <a:rPr lang="en-US" sz="2400" dirty="0"/>
              <a:t> </a:t>
            </a:r>
            <a:r>
              <a:rPr lang="en-US" sz="2400" dirty="0" err="1"/>
              <a:t>saugiau</a:t>
            </a:r>
            <a:r>
              <a:rPr lang="en-US" sz="2400" dirty="0"/>
              <a:t> </a:t>
            </a:r>
            <a:r>
              <a:rPr lang="en-US" sz="2400" dirty="0" err="1"/>
              <a:t>pasiekia</a:t>
            </a:r>
            <a:r>
              <a:rPr lang="en-US" sz="2400" dirty="0"/>
              <a:t> </a:t>
            </a:r>
            <a:r>
              <a:rPr lang="en-US" sz="2400" dirty="0" err="1"/>
              <a:t>vandenį</a:t>
            </a:r>
            <a:r>
              <a:rPr lang="en-US" sz="2400" dirty="0"/>
              <a:t>. </a:t>
            </a:r>
          </a:p>
        </p:txBody>
      </p:sp>
      <p:pic>
        <p:nvPicPr>
          <p:cNvPr id="5" name="Content Placeholder 4" descr="A close up of a turtle&#10;&#10;Description automatically generated"/>
          <p:cNvPicPr>
            <a:picLocks noGrp="1" noChangeAspect="1"/>
          </p:cNvPicPr>
          <p:nvPr>
            <p:ph sz="half" idx="1"/>
          </p:nvPr>
        </p:nvPicPr>
        <p:blipFill rotWithShape="1">
          <a:blip r:embed="rId2"/>
          <a:srcRect l="18671" r="7700" b="-4"/>
          <a:stretch/>
        </p:blipFill>
        <p:spPr>
          <a:xfrm>
            <a:off x="4636963" y="1"/>
            <a:ext cx="3731799" cy="3383280"/>
          </a:xfrm>
          <a:prstGeom prst="rect">
            <a:avLst/>
          </a:prstGeom>
        </p:spPr>
      </p:pic>
      <p:pic>
        <p:nvPicPr>
          <p:cNvPr id="8" name="Picture 7" descr="A turtle in the sand&#10;&#10;Description automatically generated">
            <a:extLst>
              <a:ext uri="{FF2B5EF4-FFF2-40B4-BE49-F238E27FC236}">
                <a16:creationId xmlns:a16="http://schemas.microsoft.com/office/drawing/2014/main" id="{16C4AFEF-249E-454C-AD5A-E150F8997F2C}"/>
              </a:ext>
            </a:extLst>
          </p:cNvPr>
          <p:cNvPicPr>
            <a:picLocks noChangeAspect="1"/>
          </p:cNvPicPr>
          <p:nvPr/>
        </p:nvPicPr>
        <p:blipFill rotWithShape="1">
          <a:blip r:embed="rId3"/>
          <a:srcRect l="16921" r="25997" b="-2"/>
          <a:stretch/>
        </p:blipFill>
        <p:spPr>
          <a:xfrm>
            <a:off x="8460201" y="10"/>
            <a:ext cx="3731799" cy="3383270"/>
          </a:xfrm>
          <a:prstGeom prst="rect">
            <a:avLst/>
          </a:prstGeom>
        </p:spPr>
      </p:pic>
      <p:pic>
        <p:nvPicPr>
          <p:cNvPr id="9" name="Picture 8">
            <a:extLst>
              <a:ext uri="{FF2B5EF4-FFF2-40B4-BE49-F238E27FC236}">
                <a16:creationId xmlns:a16="http://schemas.microsoft.com/office/drawing/2014/main" id="{AB783734-8480-4F0B-A69F-1142559FBF1F}"/>
              </a:ext>
            </a:extLst>
          </p:cNvPr>
          <p:cNvPicPr>
            <a:picLocks noChangeAspect="1"/>
          </p:cNvPicPr>
          <p:nvPr/>
        </p:nvPicPr>
        <p:blipFill rotWithShape="1">
          <a:blip r:embed="rId4"/>
          <a:srcRect t="19632" r="-2" b="19422"/>
          <a:stretch/>
        </p:blipFill>
        <p:spPr>
          <a:xfrm>
            <a:off x="4639055" y="3474720"/>
            <a:ext cx="7552944" cy="3383280"/>
          </a:xfrm>
          <a:prstGeom prst="rect">
            <a:avLst/>
          </a:prstGeom>
        </p:spPr>
      </p:pic>
    </p:spTree>
    <p:extLst>
      <p:ext uri="{BB962C8B-B14F-4D97-AF65-F5344CB8AC3E}">
        <p14:creationId xmlns:p14="http://schemas.microsoft.com/office/powerpoint/2010/main" val="3693657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CD251C-A887-4D2F-925B-FC097198538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02649" y="913617"/>
            <a:ext cx="3862235" cy="1087366"/>
          </a:xfrm>
        </p:spPr>
        <p:txBody>
          <a:bodyPr vert="horz" lIns="91440" tIns="45720" rIns="91440" bIns="45720" rtlCol="0" anchor="b">
            <a:normAutofit/>
          </a:bodyPr>
          <a:lstStyle/>
          <a:p>
            <a:r>
              <a:rPr lang="en-US" sz="4000" dirty="0" err="1"/>
              <a:t>Atsigauna</a:t>
            </a:r>
            <a:r>
              <a:rPr lang="en-US" sz="4000" dirty="0"/>
              <a:t> </a:t>
            </a:r>
            <a:r>
              <a:rPr lang="en-US" sz="4000" dirty="0" err="1"/>
              <a:t>koralai</a:t>
            </a:r>
            <a:r>
              <a:rPr lang="en-US" sz="4000" dirty="0"/>
              <a:t> </a:t>
            </a:r>
          </a:p>
        </p:txBody>
      </p:sp>
      <p:grpSp>
        <p:nvGrpSpPr>
          <p:cNvPr id="12" name="Group 11">
            <a:extLst>
              <a:ext uri="{FF2B5EF4-FFF2-40B4-BE49-F238E27FC236}">
                <a16:creationId xmlns:a16="http://schemas.microsoft.com/office/drawing/2014/main" id="{770AE191-D2EA-45C9-A44D-830C188F74CB}"/>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2021" y="518649"/>
            <a:ext cx="1128382" cy="847206"/>
            <a:chOff x="8183879" y="1000124"/>
            <a:chExt cx="1562267" cy="1172973"/>
          </a:xfrm>
        </p:grpSpPr>
        <p:sp>
          <p:nvSpPr>
            <p:cNvPr id="13" name="Freeform 5">
              <a:extLst>
                <a:ext uri="{FF2B5EF4-FFF2-40B4-BE49-F238E27FC236}">
                  <a16:creationId xmlns:a16="http://schemas.microsoft.com/office/drawing/2014/main" id="{23A0E4C1-B7A6-4637-AC51-4A5AE3841FFB}"/>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F4E8C039-CC58-44F3-8A7B-E0A934C1D015}"/>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4" name="Content Placeholder 3"/>
          <p:cNvSpPr>
            <a:spLocks noGrp="1"/>
          </p:cNvSpPr>
          <p:nvPr>
            <p:ph sz="half" idx="2"/>
          </p:nvPr>
        </p:nvSpPr>
        <p:spPr>
          <a:xfrm>
            <a:off x="472021" y="2000983"/>
            <a:ext cx="3058623" cy="4923232"/>
          </a:xfrm>
        </p:spPr>
        <p:txBody>
          <a:bodyPr vert="horz" lIns="91440" tIns="45720" rIns="91440" bIns="45720" rtlCol="0" anchor="t">
            <a:normAutofit fontScale="55000" lnSpcReduction="20000"/>
          </a:bodyPr>
          <a:lstStyle/>
          <a:p>
            <a:r>
              <a:rPr lang="en-US" sz="5100" dirty="0" err="1"/>
              <a:t>Dėl</a:t>
            </a:r>
            <a:r>
              <a:rPr lang="en-US" sz="5100" dirty="0"/>
              <a:t> </a:t>
            </a:r>
            <a:r>
              <a:rPr lang="en-US" sz="5100" dirty="0" err="1"/>
              <a:t>koronaviruso</a:t>
            </a:r>
            <a:r>
              <a:rPr lang="en-US" sz="5100" dirty="0"/>
              <a:t> </a:t>
            </a:r>
            <a:r>
              <a:rPr lang="en-US" sz="5100" dirty="0" err="1"/>
              <a:t>lankytojams</a:t>
            </a:r>
            <a:r>
              <a:rPr lang="en-US" sz="5100" dirty="0"/>
              <a:t> </a:t>
            </a:r>
            <a:r>
              <a:rPr lang="en-US" sz="5100" dirty="0" err="1"/>
              <a:t>uždarytuose</a:t>
            </a:r>
            <a:r>
              <a:rPr lang="en-US" sz="5100" dirty="0"/>
              <a:t> </a:t>
            </a:r>
            <a:r>
              <a:rPr lang="en-US" sz="5100" dirty="0" err="1"/>
              <a:t>paplūdimiuose</a:t>
            </a:r>
            <a:r>
              <a:rPr lang="en-US" sz="5100" dirty="0"/>
              <a:t> </a:t>
            </a:r>
            <a:r>
              <a:rPr lang="en-US" sz="5100" dirty="0" err="1"/>
              <a:t>Tailando</a:t>
            </a:r>
            <a:r>
              <a:rPr lang="en-US" sz="5100" dirty="0"/>
              <a:t> </a:t>
            </a:r>
            <a:r>
              <a:rPr lang="en-US" sz="5100" dirty="0" err="1"/>
              <a:t>pietuose</a:t>
            </a:r>
            <a:r>
              <a:rPr lang="en-US" sz="5100" dirty="0"/>
              <a:t> </a:t>
            </a:r>
            <a:r>
              <a:rPr lang="en-US" sz="5100" dirty="0" err="1"/>
              <a:t>pastebima</a:t>
            </a:r>
            <a:r>
              <a:rPr lang="en-US" sz="5100" dirty="0"/>
              <a:t> </a:t>
            </a:r>
            <a:r>
              <a:rPr lang="en-US" sz="5100" dirty="0" err="1"/>
              <a:t>gamtos</a:t>
            </a:r>
            <a:r>
              <a:rPr lang="en-US" sz="5100" dirty="0"/>
              <a:t> </a:t>
            </a:r>
            <a:r>
              <a:rPr lang="en-US" sz="5100" dirty="0" err="1"/>
              <a:t>atsigavimo</a:t>
            </a:r>
            <a:r>
              <a:rPr lang="en-US" sz="5100" dirty="0"/>
              <a:t> </a:t>
            </a:r>
            <a:r>
              <a:rPr lang="en-US" sz="5100" dirty="0" err="1"/>
              <a:t>ženklų</a:t>
            </a:r>
            <a:r>
              <a:rPr lang="en-US" sz="5100" dirty="0"/>
              <a:t>. </a:t>
            </a:r>
            <a:r>
              <a:rPr lang="en-US" sz="5100" dirty="0" err="1"/>
              <a:t>Už</a:t>
            </a:r>
            <a:r>
              <a:rPr lang="en-US" sz="5100" dirty="0"/>
              <a:t> </a:t>
            </a:r>
            <a:r>
              <a:rPr lang="en-US" sz="5100" dirty="0" err="1"/>
              <a:t>jūras</a:t>
            </a:r>
            <a:r>
              <a:rPr lang="en-US" sz="5100" dirty="0"/>
              <a:t> </a:t>
            </a:r>
            <a:r>
              <a:rPr lang="en-US" sz="5100" dirty="0" err="1"/>
              <a:t>ir</a:t>
            </a:r>
            <a:r>
              <a:rPr lang="en-US" sz="5100" dirty="0"/>
              <a:t> </a:t>
            </a:r>
            <a:r>
              <a:rPr lang="en-US" sz="5100" dirty="0" err="1"/>
              <a:t>pakrantes</a:t>
            </a:r>
            <a:r>
              <a:rPr lang="en-US" sz="5100" dirty="0"/>
              <a:t> </a:t>
            </a:r>
            <a:r>
              <a:rPr lang="en-US" sz="5100" dirty="0" err="1"/>
              <a:t>atsakingos</a:t>
            </a:r>
            <a:r>
              <a:rPr lang="en-US" sz="5100" dirty="0"/>
              <a:t> </a:t>
            </a:r>
            <a:r>
              <a:rPr lang="en-US" sz="5100" dirty="0" err="1"/>
              <a:t>tarnybos</a:t>
            </a:r>
            <a:r>
              <a:rPr lang="en-US" sz="5100" dirty="0"/>
              <a:t> </a:t>
            </a:r>
            <a:r>
              <a:rPr lang="en-US" sz="5100" dirty="0" err="1"/>
              <a:t>duomenimis</a:t>
            </a:r>
            <a:r>
              <a:rPr lang="en-US" sz="5100" dirty="0"/>
              <a:t>, </a:t>
            </a:r>
            <a:r>
              <a:rPr lang="en-US" sz="5100" dirty="0" err="1"/>
              <a:t>vanduo</a:t>
            </a:r>
            <a:r>
              <a:rPr lang="en-US" sz="5100" dirty="0"/>
              <a:t> </a:t>
            </a:r>
            <a:r>
              <a:rPr lang="en-US" sz="5100" dirty="0" err="1"/>
              <a:t>tapo</a:t>
            </a:r>
            <a:r>
              <a:rPr lang="en-US" sz="5100" dirty="0"/>
              <a:t> </a:t>
            </a:r>
            <a:r>
              <a:rPr lang="en-US" sz="5100" dirty="0" err="1"/>
              <a:t>skaidresnis</a:t>
            </a:r>
            <a:r>
              <a:rPr lang="en-US" sz="5100" dirty="0"/>
              <a:t>, </a:t>
            </a:r>
            <a:r>
              <a:rPr lang="en-US" sz="5100" dirty="0" err="1"/>
              <a:t>atsigauna</a:t>
            </a:r>
            <a:r>
              <a:rPr lang="en-US" sz="5100" dirty="0"/>
              <a:t> </a:t>
            </a:r>
            <a:r>
              <a:rPr lang="en-US" sz="5100" dirty="0" err="1"/>
              <a:t>koralai</a:t>
            </a:r>
            <a:r>
              <a:rPr lang="en-US" sz="5100" dirty="0"/>
              <a:t>.</a:t>
            </a:r>
            <a:r>
              <a:rPr lang="en-US" sz="1700" dirty="0"/>
              <a:t/>
            </a:r>
            <a:br>
              <a:rPr lang="en-US" sz="1700" dirty="0"/>
            </a:br>
            <a:r>
              <a:rPr lang="en-US" sz="1700" dirty="0"/>
              <a:t/>
            </a:r>
            <a:br>
              <a:rPr lang="en-US" sz="1700" dirty="0"/>
            </a:br>
            <a:r>
              <a:rPr lang="en-US" sz="1700" dirty="0"/>
              <a:t/>
            </a:r>
            <a:br>
              <a:rPr lang="en-US" sz="1700" dirty="0"/>
            </a:br>
            <a:endParaRPr lang="en-US" sz="1700" dirty="0"/>
          </a:p>
        </p:txBody>
      </p:sp>
      <p:pic>
        <p:nvPicPr>
          <p:cNvPr id="8" name="Picture 7">
            <a:extLst>
              <a:ext uri="{FF2B5EF4-FFF2-40B4-BE49-F238E27FC236}">
                <a16:creationId xmlns:a16="http://schemas.microsoft.com/office/drawing/2014/main" id="{A5D6C448-22A9-48F2-BD0C-BC0B11DCAB0D}"/>
              </a:ext>
            </a:extLst>
          </p:cNvPr>
          <p:cNvPicPr>
            <a:picLocks noChangeAspect="1"/>
          </p:cNvPicPr>
          <p:nvPr/>
        </p:nvPicPr>
        <p:blipFill>
          <a:blip r:embed="rId2"/>
          <a:stretch>
            <a:fillRect/>
          </a:stretch>
        </p:blipFill>
        <p:spPr>
          <a:xfrm>
            <a:off x="4164884" y="655259"/>
            <a:ext cx="7936089" cy="4593015"/>
          </a:xfrm>
          <a:prstGeom prst="rect">
            <a:avLst/>
          </a:prstGeom>
        </p:spPr>
      </p:pic>
    </p:spTree>
    <p:extLst>
      <p:ext uri="{BB962C8B-B14F-4D97-AF65-F5344CB8AC3E}">
        <p14:creationId xmlns:p14="http://schemas.microsoft.com/office/powerpoint/2010/main" val="1333768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A29398BB-6F62-472B-88B2-8D942FEBFB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59383" y="2164498"/>
            <a:ext cx="4406690" cy="3001862"/>
          </a:xfrm>
        </p:spPr>
        <p:txBody>
          <a:bodyPr vert="horz" lIns="91440" tIns="45720" rIns="91440" bIns="45720" rtlCol="0" anchor="t">
            <a:normAutofit/>
          </a:bodyPr>
          <a:lstStyle/>
          <a:p>
            <a:pPr algn="ctr"/>
            <a:r>
              <a:rPr lang="en-US" sz="4800" kern="1200" dirty="0" err="1">
                <a:solidFill>
                  <a:schemeClr val="tx1"/>
                </a:solidFill>
                <a:latin typeface="+mj-lt"/>
                <a:ea typeface="+mj-ea"/>
                <a:cs typeface="+mj-cs"/>
              </a:rPr>
              <a:t>Laukinių</a:t>
            </a:r>
            <a:r>
              <a:rPr lang="en-US" sz="4800" kern="1200" dirty="0">
                <a:solidFill>
                  <a:schemeClr val="tx1"/>
                </a:solidFill>
                <a:latin typeface="+mj-lt"/>
                <a:ea typeface="+mj-ea"/>
                <a:cs typeface="+mj-cs"/>
              </a:rPr>
              <a:t> </a:t>
            </a:r>
            <a:r>
              <a:rPr lang="en-US" sz="4800" kern="1200" dirty="0" err="1">
                <a:solidFill>
                  <a:schemeClr val="tx1"/>
                </a:solidFill>
                <a:latin typeface="+mj-lt"/>
                <a:ea typeface="+mj-ea"/>
                <a:cs typeface="+mj-cs"/>
              </a:rPr>
              <a:t>ožkų</a:t>
            </a:r>
            <a:r>
              <a:rPr lang="en-US" sz="4800" kern="1200" dirty="0">
                <a:solidFill>
                  <a:schemeClr val="tx1"/>
                </a:solidFill>
                <a:latin typeface="+mj-lt"/>
                <a:ea typeface="+mj-ea"/>
                <a:cs typeface="+mj-cs"/>
              </a:rPr>
              <a:t> </a:t>
            </a:r>
            <a:r>
              <a:rPr lang="en-US" sz="4800" kern="1200" dirty="0" err="1">
                <a:solidFill>
                  <a:schemeClr val="tx1"/>
                </a:solidFill>
                <a:latin typeface="+mj-lt"/>
                <a:ea typeface="+mj-ea"/>
                <a:cs typeface="+mj-cs"/>
              </a:rPr>
              <a:t>vizitai</a:t>
            </a:r>
            <a:endParaRPr lang="en-US" sz="4800" kern="1200" dirty="0">
              <a:solidFill>
                <a:schemeClr val="tx1"/>
              </a:solidFill>
              <a:latin typeface="+mj-lt"/>
              <a:ea typeface="+mj-ea"/>
              <a:cs typeface="+mj-cs"/>
            </a:endParaRPr>
          </a:p>
        </p:txBody>
      </p:sp>
      <p:sp>
        <p:nvSpPr>
          <p:cNvPr id="4" name="Content Placeholder 3"/>
          <p:cNvSpPr>
            <a:spLocks noGrp="1"/>
          </p:cNvSpPr>
          <p:nvPr>
            <p:ph sz="half" idx="2"/>
          </p:nvPr>
        </p:nvSpPr>
        <p:spPr>
          <a:xfrm>
            <a:off x="861847" y="4189053"/>
            <a:ext cx="4576928" cy="1478322"/>
          </a:xfrm>
        </p:spPr>
        <p:txBody>
          <a:bodyPr vert="horz" lIns="91440" tIns="45720" rIns="91440" bIns="45720" rtlCol="0" anchor="b">
            <a:normAutofit lnSpcReduction="10000"/>
          </a:bodyPr>
          <a:lstStyle/>
          <a:p>
            <a:pPr marL="0" indent="0" algn="ctr">
              <a:buNone/>
            </a:pPr>
            <a:r>
              <a:rPr lang="en-US" kern="1200" dirty="0" err="1">
                <a:solidFill>
                  <a:schemeClr val="tx1"/>
                </a:solidFill>
                <a:latin typeface="+mn-lt"/>
                <a:ea typeface="+mn-ea"/>
                <a:cs typeface="+mn-cs"/>
              </a:rPr>
              <a:t>Dėl</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koronaviruso</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pandemijos</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įvedus</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karantiną</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Velso</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Llandudno</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miestelį</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užplūdo</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laukinės</a:t>
            </a:r>
            <a:r>
              <a:rPr lang="en-US" kern="1200" dirty="0">
                <a:solidFill>
                  <a:schemeClr val="tx1"/>
                </a:solidFill>
                <a:latin typeface="+mn-lt"/>
                <a:ea typeface="+mn-ea"/>
                <a:cs typeface="+mn-cs"/>
              </a:rPr>
              <a:t> </a:t>
            </a:r>
            <a:r>
              <a:rPr lang="en-US" kern="1200" dirty="0" err="1">
                <a:solidFill>
                  <a:schemeClr val="tx1"/>
                </a:solidFill>
                <a:latin typeface="+mn-lt"/>
                <a:ea typeface="+mn-ea"/>
                <a:cs typeface="+mn-cs"/>
              </a:rPr>
              <a:t>ožkos</a:t>
            </a:r>
            <a:r>
              <a:rPr lang="en-US" kern="1200" dirty="0">
                <a:solidFill>
                  <a:schemeClr val="tx1"/>
                </a:solidFill>
                <a:latin typeface="+mn-lt"/>
                <a:ea typeface="+mn-ea"/>
                <a:cs typeface="+mn-cs"/>
              </a:rPr>
              <a:t>.</a:t>
            </a:r>
          </a:p>
        </p:txBody>
      </p:sp>
      <p:grpSp>
        <p:nvGrpSpPr>
          <p:cNvPr id="51" name="Group 50">
            <a:extLst>
              <a:ext uri="{FF2B5EF4-FFF2-40B4-BE49-F238E27FC236}">
                <a16:creationId xmlns:a16="http://schemas.microsoft.com/office/drawing/2014/main" id="{0CEB5BCA-605E-4D26-BD18-648801C13F7A}"/>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4094" y="746452"/>
            <a:ext cx="1128382" cy="847206"/>
            <a:chOff x="8183879" y="1000124"/>
            <a:chExt cx="1562267" cy="1172973"/>
          </a:xfrm>
        </p:grpSpPr>
        <p:sp>
          <p:nvSpPr>
            <p:cNvPr id="52" name="Freeform 5">
              <a:extLst>
                <a:ext uri="{FF2B5EF4-FFF2-40B4-BE49-F238E27FC236}">
                  <a16:creationId xmlns:a16="http://schemas.microsoft.com/office/drawing/2014/main" id="{8BEBD5C3-A60D-49BB-888A-D00CB07F6EC4}"/>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53" name="Freeform 5">
              <a:extLst>
                <a:ext uri="{FF2B5EF4-FFF2-40B4-BE49-F238E27FC236}">
                  <a16:creationId xmlns:a16="http://schemas.microsoft.com/office/drawing/2014/main" id="{08EE7430-E140-4250-8523-F8FF84174643}"/>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pic>
        <p:nvPicPr>
          <p:cNvPr id="11" name="Picture 10" descr="A couple of sheep walking across a street in front of a building&#10;&#10;Description automatically generated">
            <a:extLst>
              <a:ext uri="{FF2B5EF4-FFF2-40B4-BE49-F238E27FC236}">
                <a16:creationId xmlns:a16="http://schemas.microsoft.com/office/drawing/2014/main" id="{07CDC837-7C04-43B2-8752-C783F01E3955}"/>
              </a:ext>
            </a:extLst>
          </p:cNvPr>
          <p:cNvPicPr>
            <a:picLocks noChangeAspect="1"/>
          </p:cNvPicPr>
          <p:nvPr/>
        </p:nvPicPr>
        <p:blipFill rotWithShape="1">
          <a:blip r:embed="rId2"/>
          <a:srcRect l="21862" r="27942" b="1"/>
          <a:stretch/>
        </p:blipFill>
        <p:spPr>
          <a:xfrm>
            <a:off x="6062766" y="-1"/>
            <a:ext cx="3019173" cy="3383280"/>
          </a:xfrm>
          <a:prstGeom prst="rect">
            <a:avLst/>
          </a:prstGeom>
        </p:spPr>
      </p:pic>
      <p:pic>
        <p:nvPicPr>
          <p:cNvPr id="12" name="Picture 11" descr="A goat standing on top of a grass covered field&#10;&#10;Description automatically generated">
            <a:extLst>
              <a:ext uri="{FF2B5EF4-FFF2-40B4-BE49-F238E27FC236}">
                <a16:creationId xmlns:a16="http://schemas.microsoft.com/office/drawing/2014/main" id="{CE614DC9-9CF9-4CD4-AF51-0EE3004B059D}"/>
              </a:ext>
            </a:extLst>
          </p:cNvPr>
          <p:cNvPicPr>
            <a:picLocks noChangeAspect="1"/>
          </p:cNvPicPr>
          <p:nvPr/>
        </p:nvPicPr>
        <p:blipFill rotWithShape="1">
          <a:blip r:embed="rId3"/>
          <a:srcRect l="14622" r="22722" b="-1"/>
          <a:stretch/>
        </p:blipFill>
        <p:spPr>
          <a:xfrm>
            <a:off x="9174480" y="10"/>
            <a:ext cx="3017520" cy="3383270"/>
          </a:xfrm>
          <a:prstGeom prst="rect">
            <a:avLst/>
          </a:prstGeom>
        </p:spPr>
      </p:pic>
      <p:pic>
        <p:nvPicPr>
          <p:cNvPr id="9" name="Picture 8" descr="A herd of sheep walking down a street&#10;&#10;Description automatically generated">
            <a:extLst>
              <a:ext uri="{FF2B5EF4-FFF2-40B4-BE49-F238E27FC236}">
                <a16:creationId xmlns:a16="http://schemas.microsoft.com/office/drawing/2014/main" id="{5708E095-92D2-4BED-B2B7-8BCD9658BE12}"/>
              </a:ext>
            </a:extLst>
          </p:cNvPr>
          <p:cNvPicPr>
            <a:picLocks noChangeAspect="1"/>
          </p:cNvPicPr>
          <p:nvPr/>
        </p:nvPicPr>
        <p:blipFill rotWithShape="1">
          <a:blip r:embed="rId4"/>
          <a:srcRect l="28301" r="12163" b="-4"/>
          <a:stretch/>
        </p:blipFill>
        <p:spPr>
          <a:xfrm>
            <a:off x="6059424" y="3474720"/>
            <a:ext cx="3017520" cy="3383280"/>
          </a:xfrm>
          <a:prstGeom prst="rect">
            <a:avLst/>
          </a:prstGeom>
        </p:spPr>
      </p:pic>
      <p:pic>
        <p:nvPicPr>
          <p:cNvPr id="5" name="Content Placeholder 4" descr="A herd of sheep walking across a street&#10;&#10;Description automatically generated"/>
          <p:cNvPicPr>
            <a:picLocks noGrp="1" noChangeAspect="1"/>
          </p:cNvPicPr>
          <p:nvPr>
            <p:ph sz="half" idx="1"/>
          </p:nvPr>
        </p:nvPicPr>
        <p:blipFill rotWithShape="1">
          <a:blip r:embed="rId5"/>
          <a:srcRect l="21253" r="25012" b="4"/>
          <a:stretch/>
        </p:blipFill>
        <p:spPr>
          <a:xfrm>
            <a:off x="9174480" y="3474720"/>
            <a:ext cx="3017520" cy="3383280"/>
          </a:xfrm>
          <a:prstGeom prst="rect">
            <a:avLst/>
          </a:prstGeom>
        </p:spPr>
      </p:pic>
    </p:spTree>
    <p:extLst>
      <p:ext uri="{BB962C8B-B14F-4D97-AF65-F5344CB8AC3E}">
        <p14:creationId xmlns:p14="http://schemas.microsoft.com/office/powerpoint/2010/main" val="39692681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33CD251C-A887-4D2F-925B-FC097198538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9911" y="1068165"/>
            <a:ext cx="3058621" cy="1457002"/>
          </a:xfrm>
        </p:spPr>
        <p:txBody>
          <a:bodyPr vert="horz" lIns="91440" tIns="45720" rIns="91440" bIns="45720" rtlCol="0" anchor="b">
            <a:normAutofit/>
          </a:bodyPr>
          <a:lstStyle/>
          <a:p>
            <a:r>
              <a:rPr lang="en-US" sz="4000" kern="1200" dirty="0" err="1">
                <a:solidFill>
                  <a:schemeClr val="tx1"/>
                </a:solidFill>
                <a:latin typeface="+mj-lt"/>
                <a:ea typeface="+mj-ea"/>
                <a:cs typeface="+mj-cs"/>
              </a:rPr>
              <a:t>Švarūs</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kanalai</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Venecijoje</a:t>
            </a:r>
            <a:endParaRPr lang="en-US" sz="4000" kern="1200" dirty="0">
              <a:solidFill>
                <a:schemeClr val="tx1"/>
              </a:solidFill>
              <a:latin typeface="+mj-lt"/>
              <a:ea typeface="+mj-ea"/>
              <a:cs typeface="+mj-cs"/>
            </a:endParaRPr>
          </a:p>
        </p:txBody>
      </p:sp>
      <p:grpSp>
        <p:nvGrpSpPr>
          <p:cNvPr id="32" name="Group 31">
            <a:extLst>
              <a:ext uri="{FF2B5EF4-FFF2-40B4-BE49-F238E27FC236}">
                <a16:creationId xmlns:a16="http://schemas.microsoft.com/office/drawing/2014/main" id="{770AE191-D2EA-45C9-A44D-830C188F74CB}"/>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2021" y="518649"/>
            <a:ext cx="1128382" cy="847206"/>
            <a:chOff x="8183879" y="1000124"/>
            <a:chExt cx="1562267" cy="1172973"/>
          </a:xfrm>
        </p:grpSpPr>
        <p:sp>
          <p:nvSpPr>
            <p:cNvPr id="33" name="Freeform 5">
              <a:extLst>
                <a:ext uri="{FF2B5EF4-FFF2-40B4-BE49-F238E27FC236}">
                  <a16:creationId xmlns:a16="http://schemas.microsoft.com/office/drawing/2014/main" id="{23A0E4C1-B7A6-4637-AC51-4A5AE3841FFB}"/>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34" name="Freeform 5">
              <a:extLst>
                <a:ext uri="{FF2B5EF4-FFF2-40B4-BE49-F238E27FC236}">
                  <a16:creationId xmlns:a16="http://schemas.microsoft.com/office/drawing/2014/main" id="{F4E8C039-CC58-44F3-8A7B-E0A934C1D015}"/>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4" name="Content Placeholder 3"/>
          <p:cNvSpPr>
            <a:spLocks noGrp="1"/>
          </p:cNvSpPr>
          <p:nvPr>
            <p:ph sz="half" idx="2"/>
          </p:nvPr>
        </p:nvSpPr>
        <p:spPr>
          <a:xfrm>
            <a:off x="1000450" y="3067026"/>
            <a:ext cx="3058623" cy="3790974"/>
          </a:xfrm>
        </p:spPr>
        <p:txBody>
          <a:bodyPr vert="horz" lIns="91440" tIns="45720" rIns="91440" bIns="45720" rtlCol="0" anchor="t">
            <a:normAutofit fontScale="92500" lnSpcReduction="20000"/>
          </a:bodyPr>
          <a:lstStyle/>
          <a:p>
            <a:pPr marL="0"/>
            <a:r>
              <a:rPr lang="en-US" sz="3000" dirty="0" err="1"/>
              <a:t>Vanduo</a:t>
            </a:r>
            <a:r>
              <a:rPr lang="en-US" sz="3000" dirty="0"/>
              <a:t> </a:t>
            </a:r>
            <a:r>
              <a:rPr lang="en-US" sz="3000" dirty="0" err="1"/>
              <a:t>garsiuosiuose</a:t>
            </a:r>
            <a:r>
              <a:rPr lang="en-US" sz="3000" dirty="0"/>
              <a:t> </a:t>
            </a:r>
            <a:r>
              <a:rPr lang="en-US" sz="3000" dirty="0" err="1"/>
              <a:t>Venecijos</a:t>
            </a:r>
            <a:r>
              <a:rPr lang="en-US" sz="3000" dirty="0"/>
              <a:t> </a:t>
            </a:r>
            <a:r>
              <a:rPr lang="en-US" sz="3000" dirty="0" err="1"/>
              <a:t>kanaluose</a:t>
            </a:r>
            <a:r>
              <a:rPr lang="en-US" sz="3000" dirty="0"/>
              <a:t> </a:t>
            </a:r>
            <a:r>
              <a:rPr lang="en-US" sz="3000" dirty="0" err="1"/>
              <a:t>nuskaidrėjo</a:t>
            </a:r>
            <a:r>
              <a:rPr lang="en-US" sz="3000" dirty="0"/>
              <a:t> </a:t>
            </a:r>
            <a:r>
              <a:rPr lang="en-US" sz="3000" dirty="0" err="1"/>
              <a:t>pirmą</a:t>
            </a:r>
            <a:r>
              <a:rPr lang="en-US" sz="3000" dirty="0"/>
              <a:t> </a:t>
            </a:r>
            <a:r>
              <a:rPr lang="en-US" sz="3000" dirty="0" err="1"/>
              <a:t>kartą</a:t>
            </a:r>
            <a:r>
              <a:rPr lang="en-US" sz="3000" dirty="0"/>
              <a:t> per </a:t>
            </a:r>
            <a:r>
              <a:rPr lang="en-US" sz="3000" dirty="0" err="1"/>
              <a:t>daugelį</a:t>
            </a:r>
            <a:r>
              <a:rPr lang="en-US" sz="3000" dirty="0"/>
              <a:t> </a:t>
            </a:r>
            <a:r>
              <a:rPr lang="en-US" sz="3000" dirty="0" err="1"/>
              <a:t>metų</a:t>
            </a:r>
            <a:r>
              <a:rPr lang="en-US" sz="3000" dirty="0"/>
              <a:t>, </a:t>
            </a:r>
            <a:r>
              <a:rPr lang="en-US" sz="3000" dirty="0" err="1"/>
              <a:t>nes</a:t>
            </a:r>
            <a:r>
              <a:rPr lang="en-US" sz="3000" dirty="0"/>
              <a:t> </a:t>
            </a:r>
            <a:r>
              <a:rPr lang="en-US" sz="3000" dirty="0" err="1"/>
              <a:t>dėl</a:t>
            </a:r>
            <a:r>
              <a:rPr lang="en-US" sz="3000" dirty="0"/>
              <a:t> </a:t>
            </a:r>
            <a:r>
              <a:rPr lang="en-US" sz="3000" dirty="0" err="1"/>
              <a:t>koronaviruso</a:t>
            </a:r>
            <a:r>
              <a:rPr lang="en-US" sz="3000" dirty="0"/>
              <a:t> </a:t>
            </a:r>
            <a:r>
              <a:rPr lang="en-US" sz="3000" dirty="0" err="1"/>
              <a:t>izoliavus</a:t>
            </a:r>
            <a:r>
              <a:rPr lang="en-US" sz="3000" dirty="0"/>
              <a:t> </a:t>
            </a:r>
            <a:r>
              <a:rPr lang="en-US" sz="3000" dirty="0" err="1"/>
              <a:t>miestą</a:t>
            </a:r>
            <a:r>
              <a:rPr lang="en-US" sz="3000" dirty="0"/>
              <a:t> </a:t>
            </a:r>
            <a:r>
              <a:rPr lang="en-US" sz="3000" dirty="0" err="1"/>
              <a:t>sumažėjo</a:t>
            </a:r>
            <a:r>
              <a:rPr lang="en-US" sz="3000" dirty="0"/>
              <a:t> </a:t>
            </a:r>
            <a:r>
              <a:rPr lang="en-US" sz="3000" dirty="0" err="1"/>
              <a:t>tarša</a:t>
            </a:r>
            <a:r>
              <a:rPr lang="en-US" sz="3000" dirty="0"/>
              <a:t>.</a:t>
            </a:r>
            <a:r>
              <a:rPr lang="en-US" sz="2000" dirty="0"/>
              <a:t/>
            </a:r>
            <a:br>
              <a:rPr lang="en-US" sz="2000" dirty="0"/>
            </a:br>
            <a:r>
              <a:rPr lang="en-US" sz="2000" dirty="0"/>
              <a:t/>
            </a:r>
            <a:br>
              <a:rPr lang="en-US" sz="2000" dirty="0"/>
            </a:br>
            <a:r>
              <a:rPr lang="en-US" sz="2000" dirty="0"/>
              <a:t/>
            </a:r>
            <a:br>
              <a:rPr lang="en-US" sz="2000" dirty="0"/>
            </a:br>
            <a:endParaRPr lang="en-US" sz="2000" dirty="0"/>
          </a:p>
        </p:txBody>
      </p:sp>
      <p:pic>
        <p:nvPicPr>
          <p:cNvPr id="13" name="Picture 12">
            <a:extLst>
              <a:ext uri="{FF2B5EF4-FFF2-40B4-BE49-F238E27FC236}">
                <a16:creationId xmlns:a16="http://schemas.microsoft.com/office/drawing/2014/main" id="{E0D25C19-8B57-407B-9799-51D3EA274FAA}"/>
              </a:ext>
            </a:extLst>
          </p:cNvPr>
          <p:cNvPicPr>
            <a:picLocks noChangeAspect="1"/>
          </p:cNvPicPr>
          <p:nvPr/>
        </p:nvPicPr>
        <p:blipFill rotWithShape="1">
          <a:blip r:embed="rId2"/>
          <a:srcRect l="18512" r="19444" b="1"/>
          <a:stretch/>
        </p:blipFill>
        <p:spPr>
          <a:xfrm>
            <a:off x="4636963" y="1"/>
            <a:ext cx="3731799" cy="3383280"/>
          </a:xfrm>
          <a:prstGeom prst="rect">
            <a:avLst/>
          </a:prstGeom>
        </p:spPr>
      </p:pic>
      <p:pic>
        <p:nvPicPr>
          <p:cNvPr id="11" name="Picture 10">
            <a:extLst>
              <a:ext uri="{FF2B5EF4-FFF2-40B4-BE49-F238E27FC236}">
                <a16:creationId xmlns:a16="http://schemas.microsoft.com/office/drawing/2014/main" id="{13A1DCBE-8D46-4D9D-A293-93973B824DD2}"/>
              </a:ext>
            </a:extLst>
          </p:cNvPr>
          <p:cNvPicPr>
            <a:picLocks noChangeAspect="1"/>
          </p:cNvPicPr>
          <p:nvPr/>
        </p:nvPicPr>
        <p:blipFill rotWithShape="1">
          <a:blip r:embed="rId3"/>
          <a:srcRect l="24995" r="6066" b="-1"/>
          <a:stretch/>
        </p:blipFill>
        <p:spPr>
          <a:xfrm>
            <a:off x="8460201" y="10"/>
            <a:ext cx="3731799" cy="3383270"/>
          </a:xfrm>
          <a:prstGeom prst="rect">
            <a:avLst/>
          </a:prstGeom>
        </p:spPr>
      </p:pic>
      <p:pic>
        <p:nvPicPr>
          <p:cNvPr id="3" name="Picture 2" descr="A river with a city in the background&#10;&#10;Description automatically generated">
            <a:extLst>
              <a:ext uri="{FF2B5EF4-FFF2-40B4-BE49-F238E27FC236}">
                <a16:creationId xmlns:a16="http://schemas.microsoft.com/office/drawing/2014/main" id="{5999518F-D791-40BD-A2A7-FA483E80B358}"/>
              </a:ext>
            </a:extLst>
          </p:cNvPr>
          <p:cNvPicPr>
            <a:picLocks noChangeAspect="1"/>
          </p:cNvPicPr>
          <p:nvPr/>
        </p:nvPicPr>
        <p:blipFill rotWithShape="1">
          <a:blip r:embed="rId4"/>
          <a:srcRect t="4504" r="-2" b="28387"/>
          <a:stretch/>
        </p:blipFill>
        <p:spPr>
          <a:xfrm>
            <a:off x="4639055" y="3474720"/>
            <a:ext cx="7552944" cy="3383280"/>
          </a:xfrm>
          <a:prstGeom prst="rect">
            <a:avLst/>
          </a:prstGeom>
        </p:spPr>
      </p:pic>
    </p:spTree>
    <p:extLst>
      <p:ext uri="{BB962C8B-B14F-4D97-AF65-F5344CB8AC3E}">
        <p14:creationId xmlns:p14="http://schemas.microsoft.com/office/powerpoint/2010/main" val="18954218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29398BB-6F62-472B-88B2-8D942FEBFB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94094" y="2449997"/>
            <a:ext cx="5791735" cy="3001862"/>
          </a:xfrm>
        </p:spPr>
        <p:txBody>
          <a:bodyPr vert="horz" lIns="91440" tIns="45720" rIns="91440" bIns="45720" rtlCol="0" anchor="t">
            <a:normAutofit/>
          </a:bodyPr>
          <a:lstStyle/>
          <a:p>
            <a:r>
              <a:rPr lang="en-US" sz="4000" kern="1200" dirty="0" err="1">
                <a:solidFill>
                  <a:schemeClr val="tx1"/>
                </a:solidFill>
                <a:latin typeface="+mj-lt"/>
                <a:ea typeface="+mj-ea"/>
                <a:cs typeface="+mj-cs"/>
              </a:rPr>
              <a:t>Paryžiaus</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priemiestyje</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pasirodė</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elniai</a:t>
            </a:r>
            <a:endParaRPr lang="en-US" sz="4000" kern="1200" dirty="0">
              <a:solidFill>
                <a:schemeClr val="tx1"/>
              </a:solidFill>
              <a:latin typeface="+mj-lt"/>
              <a:ea typeface="+mj-ea"/>
              <a:cs typeface="+mj-cs"/>
            </a:endParaRPr>
          </a:p>
        </p:txBody>
      </p:sp>
      <p:grpSp>
        <p:nvGrpSpPr>
          <p:cNvPr id="13" name="Group 12">
            <a:extLst>
              <a:ext uri="{FF2B5EF4-FFF2-40B4-BE49-F238E27FC236}">
                <a16:creationId xmlns:a16="http://schemas.microsoft.com/office/drawing/2014/main" id="{0CEB5BCA-605E-4D26-BD18-648801C13F7A}"/>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4094" y="746452"/>
            <a:ext cx="1128382" cy="847206"/>
            <a:chOff x="8183879" y="1000124"/>
            <a:chExt cx="1562267" cy="1172973"/>
          </a:xfrm>
        </p:grpSpPr>
        <p:sp>
          <p:nvSpPr>
            <p:cNvPr id="14" name="Freeform 5">
              <a:extLst>
                <a:ext uri="{FF2B5EF4-FFF2-40B4-BE49-F238E27FC236}">
                  <a16:creationId xmlns:a16="http://schemas.microsoft.com/office/drawing/2014/main" id="{8BEBD5C3-A60D-49BB-888A-D00CB07F6EC4}"/>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08EE7430-E140-4250-8523-F8FF84174643}"/>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pic>
        <p:nvPicPr>
          <p:cNvPr id="6" name="Picture 5"/>
          <p:cNvPicPr>
            <a:picLocks noChangeAspect="1"/>
          </p:cNvPicPr>
          <p:nvPr/>
        </p:nvPicPr>
        <p:blipFill rotWithShape="1">
          <a:blip r:embed="rId2"/>
          <a:srcRect r="5566" b="-2"/>
          <a:stretch/>
        </p:blipFill>
        <p:spPr>
          <a:xfrm>
            <a:off x="7537704" y="10"/>
            <a:ext cx="4654296" cy="3383270"/>
          </a:xfrm>
          <a:prstGeom prst="rect">
            <a:avLst/>
          </a:prstGeom>
        </p:spPr>
      </p:pic>
      <p:pic>
        <p:nvPicPr>
          <p:cNvPr id="5" name="Content Placeholder 4"/>
          <p:cNvPicPr>
            <a:picLocks noGrp="1" noChangeAspect="1"/>
          </p:cNvPicPr>
          <p:nvPr>
            <p:ph sz="half" idx="1"/>
          </p:nvPr>
        </p:nvPicPr>
        <p:blipFill rotWithShape="1">
          <a:blip r:embed="rId3"/>
          <a:srcRect l="4328" r="-1" b="-1"/>
          <a:stretch/>
        </p:blipFill>
        <p:spPr>
          <a:xfrm>
            <a:off x="7534656" y="3474720"/>
            <a:ext cx="4657344" cy="3383280"/>
          </a:xfrm>
          <a:prstGeom prst="rect">
            <a:avLst/>
          </a:prstGeom>
        </p:spPr>
      </p:pic>
    </p:spTree>
    <p:extLst>
      <p:ext uri="{BB962C8B-B14F-4D97-AF65-F5344CB8AC3E}">
        <p14:creationId xmlns:p14="http://schemas.microsoft.com/office/powerpoint/2010/main" val="40906955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29398BB-6F62-472B-88B2-8D942FEBFB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p:cNvSpPr>
            <a:spLocks noGrp="1"/>
          </p:cNvSpPr>
          <p:nvPr>
            <p:ph sz="half" idx="2"/>
          </p:nvPr>
        </p:nvSpPr>
        <p:spPr>
          <a:xfrm>
            <a:off x="889172" y="1845484"/>
            <a:ext cx="5791732" cy="1925948"/>
          </a:xfrm>
        </p:spPr>
        <p:txBody>
          <a:bodyPr vert="horz" lIns="91440" tIns="45720" rIns="91440" bIns="45720" rtlCol="0" anchor="b">
            <a:normAutofit/>
          </a:bodyPr>
          <a:lstStyle/>
          <a:p>
            <a:pPr marL="0" indent="0" algn="ctr">
              <a:buNone/>
            </a:pPr>
            <a:r>
              <a:rPr lang="en-US" sz="4000" kern="1200" dirty="0">
                <a:solidFill>
                  <a:schemeClr val="tx1"/>
                </a:solidFill>
                <a:latin typeface="+mj-lt"/>
                <a:ea typeface="+mn-ea"/>
                <a:cs typeface="+mn-cs"/>
              </a:rPr>
              <a:t>Į </a:t>
            </a:r>
            <a:r>
              <a:rPr lang="en-US" sz="4000" kern="1200" dirty="0" err="1">
                <a:solidFill>
                  <a:schemeClr val="tx1"/>
                </a:solidFill>
                <a:latin typeface="+mj-lt"/>
                <a:ea typeface="+mn-ea"/>
                <a:cs typeface="+mn-cs"/>
              </a:rPr>
              <a:t>Londono</a:t>
            </a:r>
            <a:r>
              <a:rPr lang="en-US" sz="4000" kern="1200" dirty="0">
                <a:solidFill>
                  <a:schemeClr val="tx1"/>
                </a:solidFill>
                <a:latin typeface="+mj-lt"/>
                <a:ea typeface="+mn-ea"/>
                <a:cs typeface="+mn-cs"/>
              </a:rPr>
              <a:t> </a:t>
            </a:r>
            <a:r>
              <a:rPr lang="en-US" sz="4000" kern="1200" dirty="0" err="1">
                <a:solidFill>
                  <a:schemeClr val="tx1"/>
                </a:solidFill>
                <a:latin typeface="+mj-lt"/>
                <a:ea typeface="+mn-ea"/>
                <a:cs typeface="+mn-cs"/>
              </a:rPr>
              <a:t>gyvenamuosius</a:t>
            </a:r>
            <a:r>
              <a:rPr lang="en-US" sz="4000" kern="1200" dirty="0">
                <a:solidFill>
                  <a:schemeClr val="tx1"/>
                </a:solidFill>
                <a:latin typeface="+mj-lt"/>
                <a:ea typeface="+mn-ea"/>
                <a:cs typeface="+mn-cs"/>
              </a:rPr>
              <a:t> </a:t>
            </a:r>
            <a:r>
              <a:rPr lang="en-US" sz="4000" kern="1200" dirty="0" err="1">
                <a:solidFill>
                  <a:schemeClr val="tx1"/>
                </a:solidFill>
                <a:latin typeface="+mj-lt"/>
                <a:ea typeface="+mn-ea"/>
                <a:cs typeface="+mn-cs"/>
              </a:rPr>
              <a:t>rajonus</a:t>
            </a:r>
            <a:r>
              <a:rPr lang="en-US" sz="4000" kern="1200" dirty="0">
                <a:solidFill>
                  <a:schemeClr val="tx1"/>
                </a:solidFill>
                <a:latin typeface="+mj-lt"/>
                <a:ea typeface="+mn-ea"/>
                <a:cs typeface="+mn-cs"/>
              </a:rPr>
              <a:t> </a:t>
            </a:r>
            <a:r>
              <a:rPr lang="en-US" sz="4000" kern="1200" dirty="0" err="1">
                <a:solidFill>
                  <a:schemeClr val="tx1"/>
                </a:solidFill>
                <a:latin typeface="+mj-lt"/>
                <a:ea typeface="+mn-ea"/>
                <a:cs typeface="+mn-cs"/>
              </a:rPr>
              <a:t>atklydo</a:t>
            </a:r>
            <a:r>
              <a:rPr lang="en-US" sz="4000" kern="1200" dirty="0">
                <a:solidFill>
                  <a:schemeClr val="tx1"/>
                </a:solidFill>
                <a:latin typeface="+mj-lt"/>
                <a:ea typeface="+mn-ea"/>
                <a:cs typeface="+mn-cs"/>
              </a:rPr>
              <a:t> </a:t>
            </a:r>
            <a:r>
              <a:rPr lang="en-US" sz="4000" kern="1200" dirty="0" err="1">
                <a:solidFill>
                  <a:schemeClr val="tx1"/>
                </a:solidFill>
                <a:latin typeface="+mj-lt"/>
                <a:ea typeface="+mn-ea"/>
                <a:cs typeface="+mn-cs"/>
              </a:rPr>
              <a:t>danieliai</a:t>
            </a:r>
            <a:endParaRPr lang="en-US" sz="4000" kern="1200" dirty="0">
              <a:solidFill>
                <a:schemeClr val="tx1"/>
              </a:solidFill>
              <a:latin typeface="+mj-lt"/>
              <a:ea typeface="+mn-ea"/>
              <a:cs typeface="+mn-cs"/>
            </a:endParaRPr>
          </a:p>
        </p:txBody>
      </p:sp>
      <p:grpSp>
        <p:nvGrpSpPr>
          <p:cNvPr id="14" name="Group 13">
            <a:extLst>
              <a:ext uri="{FF2B5EF4-FFF2-40B4-BE49-F238E27FC236}">
                <a16:creationId xmlns:a16="http://schemas.microsoft.com/office/drawing/2014/main" id="{0CEB5BCA-605E-4D26-BD18-648801C13F7A}"/>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4094" y="746452"/>
            <a:ext cx="1128382" cy="847206"/>
            <a:chOff x="8183879" y="1000124"/>
            <a:chExt cx="1562267" cy="1172973"/>
          </a:xfrm>
        </p:grpSpPr>
        <p:sp>
          <p:nvSpPr>
            <p:cNvPr id="15" name="Freeform 5">
              <a:extLst>
                <a:ext uri="{FF2B5EF4-FFF2-40B4-BE49-F238E27FC236}">
                  <a16:creationId xmlns:a16="http://schemas.microsoft.com/office/drawing/2014/main" id="{8BEBD5C3-A60D-49BB-888A-D00CB07F6EC4}"/>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08EE7430-E140-4250-8523-F8FF84174643}"/>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pic>
        <p:nvPicPr>
          <p:cNvPr id="7" name="Picture 6"/>
          <p:cNvPicPr>
            <a:picLocks noChangeAspect="1"/>
          </p:cNvPicPr>
          <p:nvPr/>
        </p:nvPicPr>
        <p:blipFill rotWithShape="1">
          <a:blip r:embed="rId2"/>
          <a:srcRect l="21733" r="19029" b="-1"/>
          <a:stretch/>
        </p:blipFill>
        <p:spPr>
          <a:xfrm>
            <a:off x="7295586" y="53501"/>
            <a:ext cx="2190614" cy="2538485"/>
          </a:xfrm>
          <a:prstGeom prst="rect">
            <a:avLst/>
          </a:prstGeom>
        </p:spPr>
      </p:pic>
      <p:pic>
        <p:nvPicPr>
          <p:cNvPr id="6" name="Picture 5"/>
          <p:cNvPicPr>
            <a:picLocks noChangeAspect="1"/>
          </p:cNvPicPr>
          <p:nvPr/>
        </p:nvPicPr>
        <p:blipFill rotWithShape="1">
          <a:blip r:embed="rId3"/>
          <a:srcRect l="21017" r="19742"/>
          <a:stretch/>
        </p:blipFill>
        <p:spPr>
          <a:xfrm>
            <a:off x="9789888" y="89168"/>
            <a:ext cx="2159994" cy="2502818"/>
          </a:xfrm>
          <a:prstGeom prst="rect">
            <a:avLst/>
          </a:prstGeom>
        </p:spPr>
      </p:pic>
      <p:pic>
        <p:nvPicPr>
          <p:cNvPr id="5" name="Content Placeholder 4"/>
          <p:cNvPicPr>
            <a:picLocks noGrp="1" noChangeAspect="1"/>
          </p:cNvPicPr>
          <p:nvPr>
            <p:ph sz="half" idx="1"/>
          </p:nvPr>
        </p:nvPicPr>
        <p:blipFill rotWithShape="1">
          <a:blip r:embed="rId4"/>
          <a:srcRect l="6138" r="15749" b="-2"/>
          <a:stretch/>
        </p:blipFill>
        <p:spPr>
          <a:xfrm>
            <a:off x="7295586" y="2645486"/>
            <a:ext cx="4654296" cy="4141180"/>
          </a:xfrm>
          <a:prstGeom prst="rect">
            <a:avLst/>
          </a:prstGeom>
        </p:spPr>
      </p:pic>
    </p:spTree>
    <p:extLst>
      <p:ext uri="{BB962C8B-B14F-4D97-AF65-F5344CB8AC3E}">
        <p14:creationId xmlns:p14="http://schemas.microsoft.com/office/powerpoint/2010/main" val="8001511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52265" y="2514248"/>
            <a:ext cx="4855430" cy="1461778"/>
          </a:xfrm>
        </p:spPr>
        <p:txBody>
          <a:bodyPr vert="horz" lIns="91440" tIns="45720" rIns="91440" bIns="45720" rtlCol="0" anchor="ctr">
            <a:normAutofit/>
          </a:bodyPr>
          <a:lstStyle/>
          <a:p>
            <a:pPr algn="ctr"/>
            <a:r>
              <a:rPr lang="en-US" sz="4000" kern="1200" dirty="0">
                <a:solidFill>
                  <a:schemeClr val="tx1"/>
                </a:solidFill>
                <a:latin typeface="+mj-lt"/>
                <a:ea typeface="+mj-ea"/>
                <a:cs typeface="+mj-cs"/>
              </a:rPr>
              <a:t>Tel </a:t>
            </a:r>
            <a:r>
              <a:rPr lang="en-US" sz="4000" kern="1200" dirty="0" err="1">
                <a:solidFill>
                  <a:schemeClr val="tx1"/>
                </a:solidFill>
                <a:latin typeface="+mj-lt"/>
                <a:ea typeface="+mj-ea"/>
                <a:cs typeface="+mj-cs"/>
              </a:rPr>
              <a:t>Avivo</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parke</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pasirodė</a:t>
            </a:r>
            <a:r>
              <a:rPr lang="en-US" sz="4000" kern="1200" dirty="0">
                <a:solidFill>
                  <a:schemeClr val="tx1"/>
                </a:solidFill>
                <a:latin typeface="+mj-lt"/>
                <a:ea typeface="+mj-ea"/>
                <a:cs typeface="+mj-cs"/>
              </a:rPr>
              <a:t> </a:t>
            </a:r>
            <a:r>
              <a:rPr lang="en-US" sz="4000" kern="1200" dirty="0" err="1">
                <a:solidFill>
                  <a:schemeClr val="tx1"/>
                </a:solidFill>
                <a:latin typeface="+mj-lt"/>
                <a:ea typeface="+mj-ea"/>
                <a:cs typeface="+mj-cs"/>
              </a:rPr>
              <a:t>šakalai</a:t>
            </a:r>
            <a:endParaRPr lang="en-US" sz="4000" kern="1200" dirty="0">
              <a:solidFill>
                <a:schemeClr val="tx1"/>
              </a:solidFill>
              <a:latin typeface="+mj-lt"/>
              <a:ea typeface="+mj-ea"/>
              <a:cs typeface="+mj-cs"/>
            </a:endParaRPr>
          </a:p>
        </p:txBody>
      </p:sp>
      <p:pic>
        <p:nvPicPr>
          <p:cNvPr id="10" name="Picture 9">
            <a:extLst>
              <a:ext uri="{FF2B5EF4-FFF2-40B4-BE49-F238E27FC236}">
                <a16:creationId xmlns:a16="http://schemas.microsoft.com/office/drawing/2014/main" id="{991270E5-0C44-46E6-99A9-DFD7BFFADF2F}"/>
              </a:ext>
            </a:extLst>
          </p:cNvPr>
          <p:cNvPicPr>
            <a:picLocks noChangeAspect="1"/>
          </p:cNvPicPr>
          <p:nvPr/>
        </p:nvPicPr>
        <p:blipFill>
          <a:blip r:embed="rId2"/>
          <a:stretch>
            <a:fillRect/>
          </a:stretch>
        </p:blipFill>
        <p:spPr>
          <a:xfrm>
            <a:off x="6813704" y="104614"/>
            <a:ext cx="5027537" cy="3351334"/>
          </a:xfrm>
          <a:prstGeom prst="rect">
            <a:avLst/>
          </a:prstGeom>
        </p:spPr>
      </p:pic>
      <p:pic>
        <p:nvPicPr>
          <p:cNvPr id="11" name="Picture 10">
            <a:extLst>
              <a:ext uri="{FF2B5EF4-FFF2-40B4-BE49-F238E27FC236}">
                <a16:creationId xmlns:a16="http://schemas.microsoft.com/office/drawing/2014/main" id="{ABBFFCC9-8C86-426D-94E8-62C80783BA9C}"/>
              </a:ext>
            </a:extLst>
          </p:cNvPr>
          <p:cNvPicPr>
            <a:picLocks noChangeAspect="1"/>
          </p:cNvPicPr>
          <p:nvPr/>
        </p:nvPicPr>
        <p:blipFill>
          <a:blip r:embed="rId3"/>
          <a:stretch>
            <a:fillRect/>
          </a:stretch>
        </p:blipFill>
        <p:spPr>
          <a:xfrm>
            <a:off x="6359960" y="3533936"/>
            <a:ext cx="5734050" cy="3219450"/>
          </a:xfrm>
          <a:prstGeom prst="rect">
            <a:avLst/>
          </a:prstGeom>
        </p:spPr>
      </p:pic>
      <p:pic>
        <p:nvPicPr>
          <p:cNvPr id="14" name="Picture 13">
            <a:extLst>
              <a:ext uri="{FF2B5EF4-FFF2-40B4-BE49-F238E27FC236}">
                <a16:creationId xmlns:a16="http://schemas.microsoft.com/office/drawing/2014/main" id="{217389F6-84C2-4606-8847-CC0E7ECA1954}"/>
              </a:ext>
            </a:extLst>
          </p:cNvPr>
          <p:cNvPicPr>
            <a:picLocks noChangeAspect="1"/>
          </p:cNvPicPr>
          <p:nvPr/>
        </p:nvPicPr>
        <p:blipFill rotWithShape="1">
          <a:blip r:embed="rId4"/>
          <a:srcRect l="21559" t="33942" r="70222" b="52222"/>
          <a:stretch/>
        </p:blipFill>
        <p:spPr>
          <a:xfrm>
            <a:off x="573012" y="313149"/>
            <a:ext cx="1994823" cy="1888852"/>
          </a:xfrm>
          <a:prstGeom prst="rect">
            <a:avLst/>
          </a:prstGeom>
        </p:spPr>
      </p:pic>
    </p:spTree>
    <p:extLst>
      <p:ext uri="{BB962C8B-B14F-4D97-AF65-F5344CB8AC3E}">
        <p14:creationId xmlns:p14="http://schemas.microsoft.com/office/powerpoint/2010/main" val="23858122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9C5B1-224A-47FC-8B8B-A39D8FEE40EF}"/>
              </a:ext>
            </a:extLst>
          </p:cNvPr>
          <p:cNvSpPr>
            <a:spLocks noGrp="1"/>
          </p:cNvSpPr>
          <p:nvPr>
            <p:ph type="title"/>
          </p:nvPr>
        </p:nvSpPr>
        <p:spPr>
          <a:xfrm>
            <a:off x="525049" y="2080255"/>
            <a:ext cx="5257800" cy="1325563"/>
          </a:xfrm>
        </p:spPr>
        <p:txBody>
          <a:bodyPr>
            <a:normAutofit/>
          </a:bodyPr>
          <a:lstStyle/>
          <a:p>
            <a:pPr algn="ctr"/>
            <a:r>
              <a:rPr lang="en-US" sz="4000" dirty="0"/>
              <a:t>P</a:t>
            </a:r>
            <a:r>
              <a:rPr lang="lt-LT" sz="4000" dirty="0"/>
              <a:t>ovai Ispanijos (Ronda) gatvėse </a:t>
            </a:r>
            <a:r>
              <a:rPr lang="en-US" sz="4000" dirty="0"/>
              <a:t> </a:t>
            </a:r>
          </a:p>
        </p:txBody>
      </p:sp>
      <p:pic>
        <p:nvPicPr>
          <p:cNvPr id="12" name="Content Placeholder 11">
            <a:extLst>
              <a:ext uri="{FF2B5EF4-FFF2-40B4-BE49-F238E27FC236}">
                <a16:creationId xmlns:a16="http://schemas.microsoft.com/office/drawing/2014/main" id="{B8234755-D057-4A5D-9F7A-CD6F82C1E57F}"/>
              </a:ext>
            </a:extLst>
          </p:cNvPr>
          <p:cNvPicPr>
            <a:picLocks noGrp="1" noChangeAspect="1"/>
          </p:cNvPicPr>
          <p:nvPr>
            <p:ph idx="1"/>
          </p:nvPr>
        </p:nvPicPr>
        <p:blipFill>
          <a:blip r:embed="rId2"/>
          <a:stretch>
            <a:fillRect/>
          </a:stretch>
        </p:blipFill>
        <p:spPr>
          <a:xfrm>
            <a:off x="5997959" y="1743310"/>
            <a:ext cx="6005080" cy="3371380"/>
          </a:xfrm>
          <a:prstGeom prst="rect">
            <a:avLst/>
          </a:prstGeom>
        </p:spPr>
      </p:pic>
      <p:pic>
        <p:nvPicPr>
          <p:cNvPr id="14" name="Picture 13">
            <a:extLst>
              <a:ext uri="{FF2B5EF4-FFF2-40B4-BE49-F238E27FC236}">
                <a16:creationId xmlns:a16="http://schemas.microsoft.com/office/drawing/2014/main" id="{8B59D1E4-5D11-45AB-AE07-0B44C531D6E4}"/>
              </a:ext>
            </a:extLst>
          </p:cNvPr>
          <p:cNvPicPr>
            <a:picLocks noChangeAspect="1"/>
          </p:cNvPicPr>
          <p:nvPr/>
        </p:nvPicPr>
        <p:blipFill>
          <a:blip r:embed="rId3"/>
          <a:stretch>
            <a:fillRect/>
          </a:stretch>
        </p:blipFill>
        <p:spPr>
          <a:xfrm>
            <a:off x="740159" y="190331"/>
            <a:ext cx="1993565" cy="1889924"/>
          </a:xfrm>
          <a:prstGeom prst="rect">
            <a:avLst/>
          </a:prstGeom>
        </p:spPr>
      </p:pic>
    </p:spTree>
    <p:extLst>
      <p:ext uri="{BB962C8B-B14F-4D97-AF65-F5344CB8AC3E}">
        <p14:creationId xmlns:p14="http://schemas.microsoft.com/office/powerpoint/2010/main" val="116498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B99D1D-C50B-494D-887B-98E1488BD1B2}"/>
              </a:ext>
            </a:extLst>
          </p:cNvPr>
          <p:cNvSpPr>
            <a:spLocks noGrp="1"/>
          </p:cNvSpPr>
          <p:nvPr>
            <p:ph idx="1"/>
          </p:nvPr>
        </p:nvSpPr>
        <p:spPr>
          <a:xfrm>
            <a:off x="838200" y="592783"/>
            <a:ext cx="10515600" cy="5584180"/>
          </a:xfrm>
        </p:spPr>
        <p:txBody>
          <a:bodyPr/>
          <a:lstStyle/>
          <a:p>
            <a:pPr marL="0" indent="0" algn="ctr">
              <a:buNone/>
            </a:pPr>
            <a:r>
              <a:rPr lang="lt-LT" sz="3600" dirty="0"/>
              <a:t>„Labai norėčiau tikėtis, kad žmonija sugebės įsisavinti šią pamoką ir pasibaigus pandemijai pasuks atsakingos ekonomikos keliu, bet nei politikų, nei ekonomistų kalbose nesigirdi aplinkosaugininko ausims tokių mielų raktažodžių kaip „darni plėtra“, „žiedinė ekonomika“ ar „netaršios technologijos“.“</a:t>
            </a:r>
            <a:r>
              <a:rPr lang="lt-LT" dirty="0"/>
              <a:t/>
            </a:r>
            <a:br>
              <a:rPr lang="lt-LT" dirty="0"/>
            </a:br>
            <a:r>
              <a:rPr lang="lt-LT" dirty="0"/>
              <a:t/>
            </a:r>
            <a:br>
              <a:rPr lang="lt-LT" dirty="0"/>
            </a:br>
            <a:endParaRPr lang="en-US" dirty="0"/>
          </a:p>
        </p:txBody>
      </p:sp>
      <p:sp>
        <p:nvSpPr>
          <p:cNvPr id="4" name="Rectangle 3">
            <a:extLst>
              <a:ext uri="{FF2B5EF4-FFF2-40B4-BE49-F238E27FC236}">
                <a16:creationId xmlns:a16="http://schemas.microsoft.com/office/drawing/2014/main" id="{70322C47-5D6F-4690-AF66-FE7C4B459133}"/>
              </a:ext>
            </a:extLst>
          </p:cNvPr>
          <p:cNvSpPr/>
          <p:nvPr/>
        </p:nvSpPr>
        <p:spPr>
          <a:xfrm>
            <a:off x="5741095" y="4114028"/>
            <a:ext cx="6033370" cy="1477328"/>
          </a:xfrm>
          <a:prstGeom prst="rect">
            <a:avLst/>
          </a:prstGeom>
        </p:spPr>
        <p:txBody>
          <a:bodyPr wrap="square">
            <a:spAutoFit/>
          </a:bodyPr>
          <a:lstStyle/>
          <a:p>
            <a:r>
              <a:rPr lang="lt-LT" dirty="0">
                <a:solidFill>
                  <a:srgbClr val="333333"/>
                </a:solidFill>
                <a:latin typeface="inherit"/>
              </a:rPr>
              <a:t>Paulina Budrytė, KTU Socialinių, humanitarinių mokslų ir menų fakulteto lektorė, aplinkosaugos specialistė bei urbanistė</a:t>
            </a:r>
            <a:r>
              <a:rPr lang="lt-LT" dirty="0"/>
              <a:t/>
            </a:r>
            <a:br>
              <a:rPr lang="lt-LT" dirty="0"/>
            </a:br>
            <a:r>
              <a:rPr lang="lt-LT" dirty="0"/>
              <a:t/>
            </a:r>
            <a:br>
              <a:rPr lang="lt-LT" dirty="0"/>
            </a:br>
            <a:r>
              <a:rPr lang="lt-LT" dirty="0"/>
              <a:t/>
            </a:r>
            <a:br>
              <a:rPr lang="lt-LT" dirty="0"/>
            </a:br>
            <a:endParaRPr lang="en-US" dirty="0"/>
          </a:p>
        </p:txBody>
      </p:sp>
    </p:spTree>
    <p:extLst>
      <p:ext uri="{BB962C8B-B14F-4D97-AF65-F5344CB8AC3E}">
        <p14:creationId xmlns:p14="http://schemas.microsoft.com/office/powerpoint/2010/main" val="26160841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845BAD-1CE7-4983-BF2F-8419B0B67656}"/>
              </a:ext>
            </a:extLst>
          </p:cNvPr>
          <p:cNvSpPr>
            <a:spLocks noGrp="1"/>
          </p:cNvSpPr>
          <p:nvPr>
            <p:ph idx="1"/>
          </p:nvPr>
        </p:nvSpPr>
        <p:spPr/>
        <p:txBody>
          <a:bodyPr>
            <a:normAutofit/>
          </a:bodyPr>
          <a:lstStyle/>
          <a:p>
            <a:pPr marL="0" indent="0" algn="ctr">
              <a:buNone/>
            </a:pPr>
            <a:r>
              <a:rPr lang="lt-LT" sz="7200" dirty="0">
                <a:solidFill>
                  <a:schemeClr val="accent6">
                    <a:lumMod val="75000"/>
                  </a:schemeClr>
                </a:solidFill>
              </a:rPr>
              <a:t>EGO pakeisti sunku, tapti ECO lengva</a:t>
            </a:r>
            <a:r>
              <a:rPr lang="en-US" sz="7200" dirty="0">
                <a:solidFill>
                  <a:schemeClr val="accent6">
                    <a:lumMod val="75000"/>
                  </a:schemeClr>
                </a:solidFill>
              </a:rPr>
              <a:t>!</a:t>
            </a:r>
          </a:p>
        </p:txBody>
      </p:sp>
      <p:pic>
        <p:nvPicPr>
          <p:cNvPr id="7" name="Graphic 6" descr="Europe">
            <a:extLst>
              <a:ext uri="{FF2B5EF4-FFF2-40B4-BE49-F238E27FC236}">
                <a16:creationId xmlns:a16="http://schemas.microsoft.com/office/drawing/2014/main" id="{E3D9CA51-2745-43FE-A1AE-AB28242BC42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8141918" y="3429000"/>
            <a:ext cx="3787033" cy="3787033"/>
          </a:xfrm>
          <a:prstGeom prst="rect">
            <a:avLst/>
          </a:prstGeom>
        </p:spPr>
      </p:pic>
    </p:spTree>
    <p:extLst>
      <p:ext uri="{BB962C8B-B14F-4D97-AF65-F5344CB8AC3E}">
        <p14:creationId xmlns:p14="http://schemas.microsoft.com/office/powerpoint/2010/main" val="37903437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2D8F6-1A7D-4EF8-9D42-0891827AF0F0}"/>
              </a:ext>
            </a:extLst>
          </p:cNvPr>
          <p:cNvSpPr>
            <a:spLocks noGrp="1"/>
          </p:cNvSpPr>
          <p:nvPr>
            <p:ph type="title"/>
          </p:nvPr>
        </p:nvSpPr>
        <p:spPr/>
        <p:txBody>
          <a:bodyPr/>
          <a:lstStyle/>
          <a:p>
            <a:r>
              <a:rPr lang="lt-LT" dirty="0"/>
              <a:t>Šaltiniai </a:t>
            </a:r>
            <a:endParaRPr lang="en-US" dirty="0"/>
          </a:p>
        </p:txBody>
      </p:sp>
      <p:sp>
        <p:nvSpPr>
          <p:cNvPr id="3" name="Content Placeholder 2">
            <a:extLst>
              <a:ext uri="{FF2B5EF4-FFF2-40B4-BE49-F238E27FC236}">
                <a16:creationId xmlns:a16="http://schemas.microsoft.com/office/drawing/2014/main" id="{3BB1FB48-DD90-4F01-9F8E-70B2839E6430}"/>
              </a:ext>
            </a:extLst>
          </p:cNvPr>
          <p:cNvSpPr>
            <a:spLocks noGrp="1"/>
          </p:cNvSpPr>
          <p:nvPr>
            <p:ph idx="1"/>
          </p:nvPr>
        </p:nvSpPr>
        <p:spPr>
          <a:xfrm>
            <a:off x="601249" y="1427967"/>
            <a:ext cx="10752551" cy="4748996"/>
          </a:xfrm>
        </p:spPr>
        <p:txBody>
          <a:bodyPr>
            <a:normAutofit fontScale="55000" lnSpcReduction="20000"/>
          </a:bodyPr>
          <a:lstStyle/>
          <a:p>
            <a:pPr>
              <a:lnSpc>
                <a:spcPct val="100000"/>
              </a:lnSpc>
            </a:pPr>
            <a:r>
              <a:rPr lang="en-US" dirty="0">
                <a:hlinkClick r:id="rId2">
                  <a:extLst>
                    <a:ext uri="{A12FA001-AC4F-418D-AE19-62706E023703}">
                      <ahyp:hlinkClr xmlns="" xmlns:ahyp="http://schemas.microsoft.com/office/drawing/2018/hyperlinkcolor" val="tx"/>
                    </a:ext>
                  </a:extLst>
                </a:hlinkClick>
              </a:rPr>
              <a:t>https://www.lrt.lt/naujienos/mokslas-ir-it/11/1153636/koronaviruso-pasekmes-ne-vien-blogos-sumazejusi-oro-tarsa-gali-isgelbeti-tukstancius-gyvybiu</a:t>
            </a:r>
            <a:endParaRPr lang="lt-LT" dirty="0"/>
          </a:p>
          <a:p>
            <a:pPr>
              <a:lnSpc>
                <a:spcPct val="100000"/>
              </a:lnSpc>
            </a:pPr>
            <a:r>
              <a:rPr lang="en-US" dirty="0">
                <a:hlinkClick r:id="rId3">
                  <a:extLst>
                    <a:ext uri="{A12FA001-AC4F-418D-AE19-62706E023703}">
                      <ahyp:hlinkClr xmlns="" xmlns:ahyp="http://schemas.microsoft.com/office/drawing/2018/hyperlinkcolor" val="tx"/>
                    </a:ext>
                  </a:extLst>
                </a:hlinkClick>
              </a:rPr>
              <a:t>https://tv.lrytas.lt/zinios/augintinis/2020/04/22/news/del-koronaviruso-sparciai-atsigauna-laukine-gamta-to-nebuvo-jau-20-metu-14585619/?fbclid=IwAR1JofEj62b5rboovnQ72hPVe6UNONpYCYLffDyi_2yWtE0HxvWg1ga9jQM</a:t>
            </a:r>
            <a:endParaRPr lang="lt-LT" dirty="0"/>
          </a:p>
          <a:p>
            <a:pPr>
              <a:lnSpc>
                <a:spcPct val="100000"/>
              </a:lnSpc>
            </a:pPr>
            <a:r>
              <a:rPr lang="en-US" dirty="0">
                <a:hlinkClick r:id="rId4">
                  <a:extLst>
                    <a:ext uri="{A12FA001-AC4F-418D-AE19-62706E023703}">
                      <ahyp:hlinkClr xmlns="" xmlns:ahyp="http://schemas.microsoft.com/office/drawing/2018/hyperlinkcolor" val="tx"/>
                    </a:ext>
                  </a:extLst>
                </a:hlinkClick>
              </a:rPr>
              <a:t>https://www.delfi.lt/news/daily/world/nelikus-turistu-atsigauna-tailando-papludimiai.d?id=84076207&amp;fbclid=IwAR3tVqu4BkFWIy2NPBpCGn2vQpPmvB9C9Ws3C-z1afs0kLdFCtfU2wfpJ_Q</a:t>
            </a:r>
            <a:endParaRPr lang="lt-LT" dirty="0"/>
          </a:p>
          <a:p>
            <a:pPr>
              <a:lnSpc>
                <a:spcPct val="100000"/>
              </a:lnSpc>
            </a:pPr>
            <a:r>
              <a:rPr lang="en-US" dirty="0">
                <a:hlinkClick r:id="rId5">
                  <a:extLst>
                    <a:ext uri="{A12FA001-AC4F-418D-AE19-62706E023703}">
                      <ahyp:hlinkClr xmlns="" xmlns:ahyp="http://schemas.microsoft.com/office/drawing/2018/hyperlinkcolor" val="tx"/>
                    </a:ext>
                  </a:extLst>
                </a:hlinkClick>
              </a:rPr>
              <a:t>https://www.lrytas.lt/gamta/zeme/2020/03/18/news/planeta-atsigauna-i-italijos-uostus-grizo-delfinai-venecijos-kanaluose-neregeti-pokyciai-14083124/?fbclid=IwAR15ZDBWUg06dJgstWAq6zHXbce8VOZceoq0CEV5pBfAy7VgOfboHaLdDY0</a:t>
            </a:r>
            <a:endParaRPr lang="lt-LT" dirty="0"/>
          </a:p>
          <a:p>
            <a:pPr>
              <a:lnSpc>
                <a:spcPct val="100000"/>
              </a:lnSpc>
            </a:pPr>
            <a:r>
              <a:rPr lang="en-US" dirty="0">
                <a:hlinkClick r:id="rId2"/>
              </a:rPr>
              <a:t>https://www.lrt.lt/naujienos/mokslas-ir-it/11/1153636/koronaviruso-pasekmes-ne-vien-blogos-sumazejusi-oro-tarsa-gali-isgelbeti-tukstancius-gyvybiu</a:t>
            </a:r>
            <a:endParaRPr lang="lt-LT" dirty="0"/>
          </a:p>
          <a:p>
            <a:pPr>
              <a:lnSpc>
                <a:spcPct val="100000"/>
              </a:lnSpc>
            </a:pPr>
            <a:r>
              <a:rPr lang="lt-LT" dirty="0">
                <a:hlinkClick r:id="rId6"/>
              </a:rPr>
              <a:t>https://www.delfi.lt/video/uzsienis/anksciau-ir-dabar-paviesintuose-vaizduose-is-venecijos-teigiamas-karantino-efektas.d?id=83813987</a:t>
            </a:r>
            <a:endParaRPr lang="lt-LT" dirty="0"/>
          </a:p>
          <a:p>
            <a:r>
              <a:rPr lang="en-US" dirty="0">
                <a:hlinkClick r:id="rId7"/>
              </a:rPr>
              <a:t>https://www.cnbc.com/2020/04/10/coronavirus-empty-streets-around-the-world-are-attracting-wildlife.html</a:t>
            </a:r>
            <a:endParaRPr lang="lt-LT" dirty="0"/>
          </a:p>
          <a:p>
            <a:r>
              <a:rPr lang="lt-LT" dirty="0">
                <a:hlinkClick r:id="rId8"/>
              </a:rPr>
              <a:t>https://www.diena.lt/naujienos/nuomones/nuomones/covid-19-ir-gamta-vilties-ziezirba-ar-atokvepis-pries-paskutini-smugi-960192</a:t>
            </a:r>
            <a:endParaRPr lang="en-US" dirty="0"/>
          </a:p>
        </p:txBody>
      </p:sp>
    </p:spTree>
    <p:extLst>
      <p:ext uri="{BB962C8B-B14F-4D97-AF65-F5344CB8AC3E}">
        <p14:creationId xmlns:p14="http://schemas.microsoft.com/office/powerpoint/2010/main" val="4880321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273</Words>
  <Application>Microsoft Office PowerPoint</Application>
  <PresentationFormat>Widescreen</PresentationFormat>
  <Paragraphs>36</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inherit</vt:lpstr>
      <vt:lpstr>Office Theme</vt:lpstr>
      <vt:lpstr>Gamta atsigauna karantino metu</vt:lpstr>
      <vt:lpstr>Koronaviruso pasekmės ne vien blogos</vt:lpstr>
      <vt:lpstr>PowerPoint Presentation</vt:lpstr>
      <vt:lpstr>Sumažėjo oro tarša</vt:lpstr>
      <vt:lpstr>Dėl koronaviruso sparčiai atsigauna laukinė gamta</vt:lpstr>
      <vt:lpstr>Atsigauna koralai </vt:lpstr>
      <vt:lpstr>Laukinių ožkų vizitai</vt:lpstr>
      <vt:lpstr>Švarūs kanalai Venecijoje</vt:lpstr>
      <vt:lpstr>Paryžiaus priemiestyje pasirodė elniai</vt:lpstr>
      <vt:lpstr>PowerPoint Presentation</vt:lpstr>
      <vt:lpstr>Tel Avivo parke pasirodė šakalai</vt:lpstr>
      <vt:lpstr>Povai Ispanijos (Ronda) gatvėse  </vt:lpstr>
      <vt:lpstr>PowerPoint Presentation</vt:lpstr>
      <vt:lpstr>PowerPoint Presentation</vt:lpstr>
      <vt:lpstr>Šaltiniai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Gamta atsigauna karantino metu</dc:title>
  <dc:creator>beatrice beatrice</dc:creator>
  <cp:lastModifiedBy>Nijole Misiukoniene</cp:lastModifiedBy>
  <cp:revision>4</cp:revision>
  <dcterms:created xsi:type="dcterms:W3CDTF">2020-05-18T08:23:22Z</dcterms:created>
  <dcterms:modified xsi:type="dcterms:W3CDTF">2020-05-18T12:27:05Z</dcterms:modified>
</cp:coreProperties>
</file>